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89" r:id="rId3"/>
    <p:sldId id="307" r:id="rId4"/>
    <p:sldId id="292" r:id="rId5"/>
    <p:sldId id="262" r:id="rId6"/>
    <p:sldId id="293" r:id="rId7"/>
    <p:sldId id="264" r:id="rId8"/>
    <p:sldId id="294" r:id="rId9"/>
    <p:sldId id="267" r:id="rId10"/>
    <p:sldId id="268" r:id="rId11"/>
    <p:sldId id="295" r:id="rId12"/>
    <p:sldId id="296" r:id="rId13"/>
    <p:sldId id="297" r:id="rId14"/>
    <p:sldId id="270" r:id="rId15"/>
    <p:sldId id="303" r:id="rId16"/>
    <p:sldId id="304" r:id="rId17"/>
    <p:sldId id="305" r:id="rId18"/>
    <p:sldId id="280" r:id="rId19"/>
    <p:sldId id="281" r:id="rId20"/>
    <p:sldId id="282" r:id="rId21"/>
    <p:sldId id="283" r:id="rId22"/>
    <p:sldId id="308" r:id="rId23"/>
    <p:sldId id="306" r:id="rId24"/>
    <p:sldId id="301" r:id="rId25"/>
    <p:sldId id="286" r:id="rId26"/>
    <p:sldId id="302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>
        <p:scale>
          <a:sx n="75" d="100"/>
          <a:sy n="75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27\c$\Documents%20and%20Settings\bertini\Documenti\0_SVILUPPO%20LOCALE\Artimino\Artimino\va_se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ertini\Documenti\0_SVILUPPO%20LOCALE\Artimino\Artimino\ula_va_sll_new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ertini\Documenti\0_SVILUPPO%20LOCALE\Artimino\Artimino\ula_va_sll_ne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27\c$\Documents%20and%20Settings\bertini\Documenti\0_SVILUPPO%20LOCALE\Artimino\Artimino\va_s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27\c$\Documents%20and%20Settings\bertini\Documenti\0_SVILUPPO%20LOCALE\Artimino\Artimino\ula_va_sll_new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27\c$\Documents%20and%20Settings\bertini\Documenti\0_SVILUPPO%20LOCALE\Artimino\Artimino\ula_va_sll_new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27\c$\Documents%20and%20Settings\bertini\Documenti\0_SVILUPPO%20LOCALE\Artimino\Artimino\ula_va_sll_new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27\c$\Documents%20and%20Settings\bertini\Documenti\0_SVILUPPO%20LOCALE\Artimino\Artimino\ula_va_sll_new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ertini\Documenti\0_SVILUPPO%20LOCALE\Artimino\Artimino\per_grafici_tabel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ertini\Documenti\0_SVILUPPO%20LOCALE\Artimino\Artimino\per_grafici_tabel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ertini\Documenti\0_SVILUPPO%20LOCALE\Artimino\Artimino\per_grafici_ta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barChart>
        <c:barDir val="col"/>
        <c:grouping val="stacked"/>
        <c:ser>
          <c:idx val="0"/>
          <c:order val="0"/>
          <c:tx>
            <c:strRef>
              <c:f>VA_SEL!$F$4734</c:f>
              <c:strCache>
                <c:ptCount val="1"/>
                <c:pt idx="0">
                  <c:v>Sistemi urbani aperti</c:v>
                </c:pt>
              </c:strCache>
            </c:strRef>
          </c:tx>
          <c:cat>
            <c:strRef>
              <c:f>VA_SEL!$AH$4733:$AJ$4733</c:f>
              <c:strCache>
                <c:ptCount val="3"/>
                <c:pt idx="0">
                  <c:v>95-00</c:v>
                </c:pt>
                <c:pt idx="1">
                  <c:v>00-05</c:v>
                </c:pt>
                <c:pt idx="2">
                  <c:v>05-10</c:v>
                </c:pt>
              </c:strCache>
            </c:strRef>
          </c:cat>
          <c:val>
            <c:numRef>
              <c:f>VA_SEL!$AH$4734:$AJ$4734</c:f>
              <c:numCache>
                <c:formatCode>0.0%</c:formatCode>
                <c:ptCount val="3"/>
                <c:pt idx="0">
                  <c:v>1.8735361767118031E-2</c:v>
                </c:pt>
                <c:pt idx="1">
                  <c:v>1.0505411193894566E-2</c:v>
                </c:pt>
                <c:pt idx="2">
                  <c:v>-2.6397815853437586E-3</c:v>
                </c:pt>
              </c:numCache>
            </c:numRef>
          </c:val>
        </c:ser>
        <c:ser>
          <c:idx val="1"/>
          <c:order val="1"/>
          <c:tx>
            <c:strRef>
              <c:f>VA_SEL!$F$4735</c:f>
              <c:strCache>
                <c:ptCount val="1"/>
                <c:pt idx="0">
                  <c:v>Sistemi urbani regionali</c:v>
                </c:pt>
              </c:strCache>
            </c:strRef>
          </c:tx>
          <c:cat>
            <c:strRef>
              <c:f>VA_SEL!$AH$4733:$AJ$4733</c:f>
              <c:strCache>
                <c:ptCount val="3"/>
                <c:pt idx="0">
                  <c:v>95-00</c:v>
                </c:pt>
                <c:pt idx="1">
                  <c:v>00-05</c:v>
                </c:pt>
                <c:pt idx="2">
                  <c:v>05-10</c:v>
                </c:pt>
              </c:strCache>
            </c:strRef>
          </c:cat>
          <c:val>
            <c:numRef>
              <c:f>VA_SEL!$AH$4735:$AJ$4735</c:f>
              <c:numCache>
                <c:formatCode>0.0%</c:formatCode>
                <c:ptCount val="3"/>
                <c:pt idx="0">
                  <c:v>1.4814260186871158E-2</c:v>
                </c:pt>
                <c:pt idx="1">
                  <c:v>1.3708279973631915E-2</c:v>
                </c:pt>
                <c:pt idx="2">
                  <c:v>8.4634925351328636E-4</c:v>
                </c:pt>
              </c:numCache>
            </c:numRef>
          </c:val>
        </c:ser>
        <c:ser>
          <c:idx val="2"/>
          <c:order val="2"/>
          <c:tx>
            <c:strRef>
              <c:f>VA_SEL!$F$4736</c:f>
              <c:strCache>
                <c:ptCount val="1"/>
                <c:pt idx="0">
                  <c:v>Sistemi industriali aperti</c:v>
                </c:pt>
              </c:strCache>
            </c:strRef>
          </c:tx>
          <c:cat>
            <c:strRef>
              <c:f>VA_SEL!$AH$4733:$AJ$4733</c:f>
              <c:strCache>
                <c:ptCount val="3"/>
                <c:pt idx="0">
                  <c:v>95-00</c:v>
                </c:pt>
                <c:pt idx="1">
                  <c:v>00-05</c:v>
                </c:pt>
                <c:pt idx="2">
                  <c:v>05-10</c:v>
                </c:pt>
              </c:strCache>
            </c:strRef>
          </c:cat>
          <c:val>
            <c:numRef>
              <c:f>VA_SEL!$AH$4736:$AJ$4736</c:f>
              <c:numCache>
                <c:formatCode>0.0%</c:formatCode>
                <c:ptCount val="3"/>
                <c:pt idx="0">
                  <c:v>2.4165878517820382E-2</c:v>
                </c:pt>
                <c:pt idx="1">
                  <c:v>9.0196056213820968E-3</c:v>
                </c:pt>
                <c:pt idx="2">
                  <c:v>7.7486866847370506E-4</c:v>
                </c:pt>
              </c:numCache>
            </c:numRef>
          </c:val>
        </c:ser>
        <c:ser>
          <c:idx val="3"/>
          <c:order val="3"/>
          <c:tx>
            <c:strRef>
              <c:f>VA_SEL!$F$4737</c:f>
              <c:strCache>
                <c:ptCount val="1"/>
                <c:pt idx="0">
                  <c:v>Sistemi turistico industriali</c:v>
                </c:pt>
              </c:strCache>
            </c:strRef>
          </c:tx>
          <c:cat>
            <c:strRef>
              <c:f>VA_SEL!$AH$4733:$AJ$4733</c:f>
              <c:strCache>
                <c:ptCount val="3"/>
                <c:pt idx="0">
                  <c:v>95-00</c:v>
                </c:pt>
                <c:pt idx="1">
                  <c:v>00-05</c:v>
                </c:pt>
                <c:pt idx="2">
                  <c:v>05-10</c:v>
                </c:pt>
              </c:strCache>
            </c:strRef>
          </c:cat>
          <c:val>
            <c:numRef>
              <c:f>VA_SEL!$AH$4737:$AJ$4737</c:f>
              <c:numCache>
                <c:formatCode>0.0%</c:formatCode>
                <c:ptCount val="3"/>
                <c:pt idx="0">
                  <c:v>1.0073820772525041E-2</c:v>
                </c:pt>
                <c:pt idx="1">
                  <c:v>2.391208571135279E-3</c:v>
                </c:pt>
                <c:pt idx="2">
                  <c:v>-5.0010940186574863E-3</c:v>
                </c:pt>
              </c:numCache>
            </c:numRef>
          </c:val>
        </c:ser>
        <c:ser>
          <c:idx val="4"/>
          <c:order val="4"/>
          <c:tx>
            <c:strRef>
              <c:f>VA_SEL!$F$4738</c:f>
              <c:strCache>
                <c:ptCount val="1"/>
                <c:pt idx="0">
                  <c:v>Sistemi turistici aperti</c:v>
                </c:pt>
              </c:strCache>
            </c:strRef>
          </c:tx>
          <c:cat>
            <c:strRef>
              <c:f>VA_SEL!$AH$4733:$AJ$4733</c:f>
              <c:strCache>
                <c:ptCount val="3"/>
                <c:pt idx="0">
                  <c:v>95-00</c:v>
                </c:pt>
                <c:pt idx="1">
                  <c:v>00-05</c:v>
                </c:pt>
                <c:pt idx="2">
                  <c:v>05-10</c:v>
                </c:pt>
              </c:strCache>
            </c:strRef>
          </c:cat>
          <c:val>
            <c:numRef>
              <c:f>VA_SEL!$AH$4738:$AJ$4738</c:f>
              <c:numCache>
                <c:formatCode>0.0%</c:formatCode>
                <c:ptCount val="3"/>
                <c:pt idx="0">
                  <c:v>2.6285606802737736E-4</c:v>
                </c:pt>
                <c:pt idx="1">
                  <c:v>6.884514978202208E-3</c:v>
                </c:pt>
                <c:pt idx="2">
                  <c:v>1.105414397064236E-4</c:v>
                </c:pt>
              </c:numCache>
            </c:numRef>
          </c:val>
        </c:ser>
        <c:ser>
          <c:idx val="5"/>
          <c:order val="5"/>
          <c:tx>
            <c:strRef>
              <c:f>VA_SEL!$F$4739</c:f>
              <c:strCache>
                <c:ptCount val="1"/>
                <c:pt idx="0">
                  <c:v>Sistemi turistico rurali</c:v>
                </c:pt>
              </c:strCache>
            </c:strRef>
          </c:tx>
          <c:cat>
            <c:strRef>
              <c:f>VA_SEL!$AH$4733:$AJ$4733</c:f>
              <c:strCache>
                <c:ptCount val="3"/>
                <c:pt idx="0">
                  <c:v>95-00</c:v>
                </c:pt>
                <c:pt idx="1">
                  <c:v>00-05</c:v>
                </c:pt>
                <c:pt idx="2">
                  <c:v>05-10</c:v>
                </c:pt>
              </c:strCache>
            </c:strRef>
          </c:cat>
          <c:val>
            <c:numRef>
              <c:f>VA_SEL!$AH$4739:$AJ$4739</c:f>
              <c:numCache>
                <c:formatCode>0.0%</c:formatCode>
                <c:ptCount val="3"/>
                <c:pt idx="0">
                  <c:v>1.4698912791680516E-3</c:v>
                </c:pt>
                <c:pt idx="1">
                  <c:v>5.7685510150258584E-3</c:v>
                </c:pt>
                <c:pt idx="2">
                  <c:v>1.0836591907709438E-3</c:v>
                </c:pt>
              </c:numCache>
            </c:numRef>
          </c:val>
        </c:ser>
        <c:overlap val="100"/>
        <c:axId val="69650688"/>
        <c:axId val="70144000"/>
      </c:barChart>
      <c:catAx>
        <c:axId val="69650688"/>
        <c:scaling>
          <c:orientation val="minMax"/>
        </c:scaling>
        <c:axPos val="b"/>
        <c:tickLblPos val="low"/>
        <c:crossAx val="70144000"/>
        <c:crosses val="autoZero"/>
        <c:auto val="1"/>
        <c:lblAlgn val="ctr"/>
        <c:lblOffset val="100"/>
      </c:catAx>
      <c:valAx>
        <c:axId val="70144000"/>
        <c:scaling>
          <c:orientation val="minMax"/>
        </c:scaling>
        <c:axPos val="l"/>
        <c:majorGridlines/>
        <c:numFmt formatCode="0.0%" sourceLinked="1"/>
        <c:tickLblPos val="nextTo"/>
        <c:crossAx val="69650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459864391951126"/>
          <c:y val="8.1030183727034147E-2"/>
          <c:w val="0.34873468941382341"/>
          <c:h val="0.67127296587926411"/>
        </c:manualLayout>
      </c:layout>
    </c:legend>
    <c:plotVisOnly val="1"/>
  </c:chart>
  <c:txPr>
    <a:bodyPr/>
    <a:lstStyle/>
    <a:p>
      <a:pPr>
        <a:defRPr sz="1400">
          <a:latin typeface="Arial Narrow" pitchFamily="34" charset="0"/>
        </a:defRPr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8.5078740157480737E-2"/>
          <c:y val="5.0925925925925923E-2"/>
          <c:w val="0.47983921888060138"/>
          <c:h val="0.89814814814814814"/>
        </c:manualLayout>
      </c:layout>
      <c:barChart>
        <c:barDir val="col"/>
        <c:grouping val="stacked"/>
        <c:ser>
          <c:idx val="0"/>
          <c:order val="0"/>
          <c:tx>
            <c:strRef>
              <c:f>produttivita!$AG$1730</c:f>
              <c:strCache>
                <c:ptCount val="1"/>
                <c:pt idx="0">
                  <c:v>Urbano metropolitano</c:v>
                </c:pt>
              </c:strCache>
            </c:strRef>
          </c:tx>
          <c:cat>
            <c:strRef>
              <c:f>produttivita!$AH$1714:$AJ$1714</c:f>
              <c:strCache>
                <c:ptCount val="3"/>
                <c:pt idx="0">
                  <c:v>95-00</c:v>
                </c:pt>
                <c:pt idx="1">
                  <c:v>00-05</c:v>
                </c:pt>
                <c:pt idx="2">
                  <c:v>05-10</c:v>
                </c:pt>
              </c:strCache>
            </c:strRef>
          </c:cat>
          <c:val>
            <c:numRef>
              <c:f>produttivita!$AH$1730:$AJ$1730</c:f>
              <c:numCache>
                <c:formatCode>0.0%</c:formatCode>
                <c:ptCount val="3"/>
                <c:pt idx="0">
                  <c:v>7.404804122193279E-3</c:v>
                </c:pt>
                <c:pt idx="1">
                  <c:v>2.0687829044865299E-3</c:v>
                </c:pt>
                <c:pt idx="2">
                  <c:v>-6.2482031257095165E-3</c:v>
                </c:pt>
              </c:numCache>
            </c:numRef>
          </c:val>
        </c:ser>
        <c:ser>
          <c:idx val="1"/>
          <c:order val="1"/>
          <c:tx>
            <c:strRef>
              <c:f>produttivita!$AG$1731</c:f>
              <c:strCache>
                <c:ptCount val="1"/>
                <c:pt idx="0">
                  <c:v>Urbano</c:v>
                </c:pt>
              </c:strCache>
            </c:strRef>
          </c:tx>
          <c:cat>
            <c:strRef>
              <c:f>produttivita!$AH$1714:$AJ$1714</c:f>
              <c:strCache>
                <c:ptCount val="3"/>
                <c:pt idx="0">
                  <c:v>95-00</c:v>
                </c:pt>
                <c:pt idx="1">
                  <c:v>00-05</c:v>
                </c:pt>
                <c:pt idx="2">
                  <c:v>05-10</c:v>
                </c:pt>
              </c:strCache>
            </c:strRef>
          </c:cat>
          <c:val>
            <c:numRef>
              <c:f>produttivita!$AH$1731:$AJ$1731</c:f>
              <c:numCache>
                <c:formatCode>0.0%</c:formatCode>
                <c:ptCount val="3"/>
                <c:pt idx="0">
                  <c:v>5.7664977445654048E-3</c:v>
                </c:pt>
                <c:pt idx="1">
                  <c:v>2.0175250360200008E-3</c:v>
                </c:pt>
                <c:pt idx="2">
                  <c:v>1.8958630948057707E-4</c:v>
                </c:pt>
              </c:numCache>
            </c:numRef>
          </c:val>
        </c:ser>
        <c:ser>
          <c:idx val="2"/>
          <c:order val="2"/>
          <c:tx>
            <c:strRef>
              <c:f>produttivita!$AG$1732</c:f>
              <c:strCache>
                <c:ptCount val="1"/>
                <c:pt idx="0">
                  <c:v>Agricoltura e pesca</c:v>
                </c:pt>
              </c:strCache>
            </c:strRef>
          </c:tx>
          <c:cat>
            <c:strRef>
              <c:f>produttivita!$AH$1714:$AJ$1714</c:f>
              <c:strCache>
                <c:ptCount val="3"/>
                <c:pt idx="0">
                  <c:v>95-00</c:v>
                </c:pt>
                <c:pt idx="1">
                  <c:v>00-05</c:v>
                </c:pt>
                <c:pt idx="2">
                  <c:v>05-10</c:v>
                </c:pt>
              </c:strCache>
            </c:strRef>
          </c:cat>
          <c:val>
            <c:numRef>
              <c:f>produttivita!$AH$1732:$AJ$1732</c:f>
              <c:numCache>
                <c:formatCode>0.0%</c:formatCode>
                <c:ptCount val="3"/>
                <c:pt idx="0">
                  <c:v>-4.6049465543407855E-3</c:v>
                </c:pt>
                <c:pt idx="1">
                  <c:v>-7.2449944792389925E-3</c:v>
                </c:pt>
                <c:pt idx="2">
                  <c:v>3.5496816536905985E-3</c:v>
                </c:pt>
              </c:numCache>
            </c:numRef>
          </c:val>
        </c:ser>
        <c:ser>
          <c:idx val="3"/>
          <c:order val="3"/>
          <c:tx>
            <c:strRef>
              <c:f>produttivita!$AG$1733</c:f>
              <c:strCache>
                <c:ptCount val="1"/>
                <c:pt idx="0">
                  <c:v>Estrattivo e energia</c:v>
                </c:pt>
              </c:strCache>
            </c:strRef>
          </c:tx>
          <c:cat>
            <c:strRef>
              <c:f>produttivita!$AH$1714:$AJ$1714</c:f>
              <c:strCache>
                <c:ptCount val="3"/>
                <c:pt idx="0">
                  <c:v>95-00</c:v>
                </c:pt>
                <c:pt idx="1">
                  <c:v>00-05</c:v>
                </c:pt>
                <c:pt idx="2">
                  <c:v>05-10</c:v>
                </c:pt>
              </c:strCache>
            </c:strRef>
          </c:cat>
          <c:val>
            <c:numRef>
              <c:f>produttivita!$AH$1733:$AJ$1733</c:f>
              <c:numCache>
                <c:formatCode>0.0%</c:formatCode>
                <c:ptCount val="3"/>
                <c:pt idx="0">
                  <c:v>1.3067210553179246E-3</c:v>
                </c:pt>
                <c:pt idx="1">
                  <c:v>-8.7639498045401784E-4</c:v>
                </c:pt>
                <c:pt idx="2">
                  <c:v>-8.0287583473874654E-4</c:v>
                </c:pt>
              </c:numCache>
            </c:numRef>
          </c:val>
        </c:ser>
        <c:ser>
          <c:idx val="4"/>
          <c:order val="4"/>
          <c:tx>
            <c:strRef>
              <c:f>produttivita!$AG$1734</c:f>
              <c:strCache>
                <c:ptCount val="1"/>
                <c:pt idx="0">
                  <c:v>Industria pesante</c:v>
                </c:pt>
              </c:strCache>
            </c:strRef>
          </c:tx>
          <c:cat>
            <c:strRef>
              <c:f>produttivita!$AH$1714:$AJ$1714</c:f>
              <c:strCache>
                <c:ptCount val="3"/>
                <c:pt idx="0">
                  <c:v>95-00</c:v>
                </c:pt>
                <c:pt idx="1">
                  <c:v>00-05</c:v>
                </c:pt>
                <c:pt idx="2">
                  <c:v>05-10</c:v>
                </c:pt>
              </c:strCache>
            </c:strRef>
          </c:cat>
          <c:val>
            <c:numRef>
              <c:f>produttivita!$AH$1734:$AJ$1734</c:f>
              <c:numCache>
                <c:formatCode>0.0%</c:formatCode>
                <c:ptCount val="3"/>
                <c:pt idx="0">
                  <c:v>4.7531918048540953E-4</c:v>
                </c:pt>
                <c:pt idx="1">
                  <c:v>-1.4846456070768596E-3</c:v>
                </c:pt>
                <c:pt idx="2">
                  <c:v>-3.1803259878474374E-3</c:v>
                </c:pt>
              </c:numCache>
            </c:numRef>
          </c:val>
        </c:ser>
        <c:ser>
          <c:idx val="5"/>
          <c:order val="5"/>
          <c:tx>
            <c:strRef>
              <c:f>produttivita!$AG$1735</c:f>
              <c:strCache>
                <c:ptCount val="1"/>
                <c:pt idx="0">
                  <c:v>Made in Italy</c:v>
                </c:pt>
              </c:strCache>
            </c:strRef>
          </c:tx>
          <c:cat>
            <c:strRef>
              <c:f>produttivita!$AH$1714:$AJ$1714</c:f>
              <c:strCache>
                <c:ptCount val="3"/>
                <c:pt idx="0">
                  <c:v>95-00</c:v>
                </c:pt>
                <c:pt idx="1">
                  <c:v>00-05</c:v>
                </c:pt>
                <c:pt idx="2">
                  <c:v>05-10</c:v>
                </c:pt>
              </c:strCache>
            </c:strRef>
          </c:cat>
          <c:val>
            <c:numRef>
              <c:f>produttivita!$AH$1735:$AJ$1735</c:f>
              <c:numCache>
                <c:formatCode>0.0%</c:formatCode>
                <c:ptCount val="3"/>
                <c:pt idx="0">
                  <c:v>5.218519930663826E-3</c:v>
                </c:pt>
                <c:pt idx="1">
                  <c:v>-5.7369421537881496E-4</c:v>
                </c:pt>
                <c:pt idx="2">
                  <c:v>-1.4368355214916442E-3</c:v>
                </c:pt>
              </c:numCache>
            </c:numRef>
          </c:val>
        </c:ser>
        <c:ser>
          <c:idx val="6"/>
          <c:order val="6"/>
          <c:tx>
            <c:strRef>
              <c:f>produttivita!$AG$1736</c:f>
              <c:strCache>
                <c:ptCount val="1"/>
                <c:pt idx="0">
                  <c:v>Commercio e pubblici esercizi</c:v>
                </c:pt>
              </c:strCache>
            </c:strRef>
          </c:tx>
          <c:cat>
            <c:strRef>
              <c:f>produttivita!$AH$1714:$AJ$1714</c:f>
              <c:strCache>
                <c:ptCount val="3"/>
                <c:pt idx="0">
                  <c:v>95-00</c:v>
                </c:pt>
                <c:pt idx="1">
                  <c:v>00-05</c:v>
                </c:pt>
                <c:pt idx="2">
                  <c:v>05-10</c:v>
                </c:pt>
              </c:strCache>
            </c:strRef>
          </c:cat>
          <c:val>
            <c:numRef>
              <c:f>produttivita!$AH$1736:$AJ$1736</c:f>
              <c:numCache>
                <c:formatCode>0.0%</c:formatCode>
                <c:ptCount val="3"/>
                <c:pt idx="0">
                  <c:v>-2.1747399279554332E-3</c:v>
                </c:pt>
                <c:pt idx="1">
                  <c:v>-7.751226246836523E-4</c:v>
                </c:pt>
                <c:pt idx="2">
                  <c:v>1.8034819827495962E-4</c:v>
                </c:pt>
              </c:numCache>
            </c:numRef>
          </c:val>
        </c:ser>
        <c:ser>
          <c:idx val="7"/>
          <c:order val="7"/>
          <c:tx>
            <c:strRef>
              <c:f>produttivita!$AG$1737</c:f>
              <c:strCache>
                <c:ptCount val="1"/>
                <c:pt idx="0">
                  <c:v>Nessuna specializzazione</c:v>
                </c:pt>
              </c:strCache>
            </c:strRef>
          </c:tx>
          <c:cat>
            <c:strRef>
              <c:f>produttivita!$AH$1714:$AJ$1714</c:f>
              <c:strCache>
                <c:ptCount val="3"/>
                <c:pt idx="0">
                  <c:v>95-00</c:v>
                </c:pt>
                <c:pt idx="1">
                  <c:v>00-05</c:v>
                </c:pt>
                <c:pt idx="2">
                  <c:v>05-10</c:v>
                </c:pt>
              </c:strCache>
            </c:strRef>
          </c:cat>
          <c:val>
            <c:numRef>
              <c:f>produttivita!$AH$1737:$AJ$1737</c:f>
              <c:numCache>
                <c:formatCode>0.0%</c:formatCode>
                <c:ptCount val="3"/>
                <c:pt idx="0">
                  <c:v>-1.0472504269482567E-3</c:v>
                </c:pt>
                <c:pt idx="1">
                  <c:v>3.0144114411196466E-4</c:v>
                </c:pt>
                <c:pt idx="2">
                  <c:v>6.7964117047764928E-4</c:v>
                </c:pt>
              </c:numCache>
            </c:numRef>
          </c:val>
        </c:ser>
        <c:overlap val="100"/>
        <c:axId val="38107008"/>
        <c:axId val="38108544"/>
      </c:barChart>
      <c:catAx>
        <c:axId val="38107008"/>
        <c:scaling>
          <c:orientation val="minMax"/>
        </c:scaling>
        <c:axPos val="b"/>
        <c:tickLblPos val="low"/>
        <c:crossAx val="38108544"/>
        <c:crosses val="autoZero"/>
        <c:auto val="1"/>
        <c:lblAlgn val="ctr"/>
        <c:lblOffset val="100"/>
      </c:catAx>
      <c:valAx>
        <c:axId val="38108544"/>
        <c:scaling>
          <c:orientation val="minMax"/>
        </c:scaling>
        <c:axPos val="l"/>
        <c:majorGridlines/>
        <c:numFmt formatCode="0.0%" sourceLinked="1"/>
        <c:tickLblPos val="nextTo"/>
        <c:crossAx val="38107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214161146189845"/>
          <c:y val="7.866536433006921E-2"/>
          <c:w val="0.43137467857086059"/>
          <c:h val="0.81691304981578083"/>
        </c:manualLayout>
      </c:layout>
      <c:spPr>
        <a:solidFill>
          <a:schemeClr val="bg1"/>
        </a:solidFill>
      </c:spPr>
    </c:legend>
    <c:plotVisOnly val="1"/>
  </c:chart>
  <c:txPr>
    <a:bodyPr/>
    <a:lstStyle/>
    <a:p>
      <a:pPr>
        <a:defRPr sz="1600">
          <a:latin typeface="Arial Narrow" pitchFamily="34" charset="0"/>
          <a:cs typeface="Arial" pitchFamily="34" charset="0"/>
        </a:defRPr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9.0800962379702602E-2"/>
          <c:y val="5.5022965879265091E-2"/>
          <c:w val="0.50115475752446859"/>
          <c:h val="0.76896475440350687"/>
        </c:manualLayout>
      </c:layout>
      <c:lineChart>
        <c:grouping val="standard"/>
        <c:ser>
          <c:idx val="0"/>
          <c:order val="0"/>
          <c:tx>
            <c:strRef>
              <c:f>produttivita!$F$1786</c:f>
              <c:strCache>
                <c:ptCount val="1"/>
                <c:pt idx="0">
                  <c:v>Urbano metropolitano</c:v>
                </c:pt>
              </c:strCache>
            </c:strRef>
          </c:tx>
          <c:marker>
            <c:symbol val="none"/>
          </c:marker>
          <c:cat>
            <c:numRef>
              <c:f>produttivita!$L$1785:$AA$1785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produttivita!$L$1786:$AA$1786</c:f>
              <c:numCache>
                <c:formatCode>General</c:formatCode>
                <c:ptCount val="16"/>
                <c:pt idx="0">
                  <c:v>100</c:v>
                </c:pt>
                <c:pt idx="1">
                  <c:v>98.670307028563627</c:v>
                </c:pt>
                <c:pt idx="2">
                  <c:v>100.04617094755079</c:v>
                </c:pt>
                <c:pt idx="3">
                  <c:v>100.56926839235383</c:v>
                </c:pt>
                <c:pt idx="4">
                  <c:v>102.8285822320707</c:v>
                </c:pt>
                <c:pt idx="5">
                  <c:v>105.68716458940952</c:v>
                </c:pt>
                <c:pt idx="6">
                  <c:v>107.08530226738557</c:v>
                </c:pt>
                <c:pt idx="7">
                  <c:v>107.66762150942641</c:v>
                </c:pt>
                <c:pt idx="8">
                  <c:v>106.49365383174792</c:v>
                </c:pt>
                <c:pt idx="9">
                  <c:v>107.71681657307548</c:v>
                </c:pt>
                <c:pt idx="10">
                  <c:v>107.2956815747559</c:v>
                </c:pt>
                <c:pt idx="11">
                  <c:v>106.65001093411321</c:v>
                </c:pt>
                <c:pt idx="12">
                  <c:v>105.41906931934982</c:v>
                </c:pt>
                <c:pt idx="13">
                  <c:v>103.59755198322951</c:v>
                </c:pt>
                <c:pt idx="14">
                  <c:v>100.4381865331997</c:v>
                </c:pt>
                <c:pt idx="15">
                  <c:v>102.46949163856289</c:v>
                </c:pt>
              </c:numCache>
            </c:numRef>
          </c:val>
        </c:ser>
        <c:ser>
          <c:idx val="1"/>
          <c:order val="1"/>
          <c:tx>
            <c:strRef>
              <c:f>produttivita!$F$1787</c:f>
              <c:strCache>
                <c:ptCount val="1"/>
                <c:pt idx="0">
                  <c:v>Urbano</c:v>
                </c:pt>
              </c:strCache>
            </c:strRef>
          </c:tx>
          <c:marker>
            <c:symbol val="none"/>
          </c:marker>
          <c:cat>
            <c:numRef>
              <c:f>produttivita!$L$1785:$AA$1785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produttivita!$L$1787:$AA$1787</c:f>
              <c:numCache>
                <c:formatCode>General</c:formatCode>
                <c:ptCount val="16"/>
                <c:pt idx="0">
                  <c:v>100</c:v>
                </c:pt>
                <c:pt idx="1">
                  <c:v>100.98679918709301</c:v>
                </c:pt>
                <c:pt idx="2">
                  <c:v>103.24266585378979</c:v>
                </c:pt>
                <c:pt idx="3">
                  <c:v>103.5780274074837</c:v>
                </c:pt>
                <c:pt idx="4">
                  <c:v>104.09559145057021</c:v>
                </c:pt>
                <c:pt idx="5">
                  <c:v>104.50175879628753</c:v>
                </c:pt>
                <c:pt idx="6">
                  <c:v>104.79572630455458</c:v>
                </c:pt>
                <c:pt idx="7">
                  <c:v>105.62588839373966</c:v>
                </c:pt>
                <c:pt idx="8">
                  <c:v>103.55370220905269</c:v>
                </c:pt>
                <c:pt idx="9">
                  <c:v>104.15806043627467</c:v>
                </c:pt>
                <c:pt idx="10">
                  <c:v>106.09623314963265</c:v>
                </c:pt>
                <c:pt idx="11">
                  <c:v>106.52389917349643</c:v>
                </c:pt>
                <c:pt idx="12">
                  <c:v>108.70766717717926</c:v>
                </c:pt>
                <c:pt idx="13">
                  <c:v>107.17363124013221</c:v>
                </c:pt>
                <c:pt idx="14">
                  <c:v>104.22215918284748</c:v>
                </c:pt>
                <c:pt idx="15">
                  <c:v>106.24508153069409</c:v>
                </c:pt>
              </c:numCache>
            </c:numRef>
          </c:val>
        </c:ser>
        <c:ser>
          <c:idx val="2"/>
          <c:order val="2"/>
          <c:tx>
            <c:strRef>
              <c:f>produttivita!$F$1788</c:f>
              <c:strCache>
                <c:ptCount val="1"/>
                <c:pt idx="0">
                  <c:v>Agricoltura e pesca</c:v>
                </c:pt>
              </c:strCache>
            </c:strRef>
          </c:tx>
          <c:marker>
            <c:symbol val="none"/>
          </c:marker>
          <c:cat>
            <c:numRef>
              <c:f>produttivita!$L$1785:$AA$1785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produttivita!$L$1788:$AA$1788</c:f>
              <c:numCache>
                <c:formatCode>General</c:formatCode>
                <c:ptCount val="16"/>
                <c:pt idx="0">
                  <c:v>100</c:v>
                </c:pt>
                <c:pt idx="1">
                  <c:v>100.59310160572662</c:v>
                </c:pt>
                <c:pt idx="2">
                  <c:v>96.716862140453614</c:v>
                </c:pt>
                <c:pt idx="3">
                  <c:v>96.395632448061946</c:v>
                </c:pt>
                <c:pt idx="4">
                  <c:v>101.06938245915786</c:v>
                </c:pt>
                <c:pt idx="5">
                  <c:v>95.971721204412006</c:v>
                </c:pt>
                <c:pt idx="6">
                  <c:v>92.981239973757184</c:v>
                </c:pt>
                <c:pt idx="7">
                  <c:v>95.281554086463302</c:v>
                </c:pt>
                <c:pt idx="8">
                  <c:v>92.386249207087317</c:v>
                </c:pt>
                <c:pt idx="9">
                  <c:v>92.65309509290725</c:v>
                </c:pt>
                <c:pt idx="10">
                  <c:v>89.555763458001962</c:v>
                </c:pt>
                <c:pt idx="11">
                  <c:v>92.431021294792544</c:v>
                </c:pt>
                <c:pt idx="12">
                  <c:v>95.915813898674699</c:v>
                </c:pt>
                <c:pt idx="13">
                  <c:v>96.775850280031875</c:v>
                </c:pt>
                <c:pt idx="14">
                  <c:v>92.652042952476023</c:v>
                </c:pt>
                <c:pt idx="15">
                  <c:v>92.67861529438494</c:v>
                </c:pt>
              </c:numCache>
            </c:numRef>
          </c:val>
        </c:ser>
        <c:ser>
          <c:idx val="3"/>
          <c:order val="3"/>
          <c:tx>
            <c:strRef>
              <c:f>produttivita!$F$1789</c:f>
              <c:strCache>
                <c:ptCount val="1"/>
                <c:pt idx="0">
                  <c:v>Estrattivo e energia</c:v>
                </c:pt>
              </c:strCache>
            </c:strRef>
          </c:tx>
          <c:marker>
            <c:symbol val="none"/>
          </c:marker>
          <c:cat>
            <c:numRef>
              <c:f>produttivita!$L$1785:$AA$1785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produttivita!$L$1789:$AA$1789</c:f>
              <c:numCache>
                <c:formatCode>General</c:formatCode>
                <c:ptCount val="16"/>
                <c:pt idx="0">
                  <c:v>100</c:v>
                </c:pt>
                <c:pt idx="1">
                  <c:v>101.38737306445699</c:v>
                </c:pt>
                <c:pt idx="2">
                  <c:v>101.16560721372367</c:v>
                </c:pt>
                <c:pt idx="3">
                  <c:v>100.39449473547413</c:v>
                </c:pt>
                <c:pt idx="4">
                  <c:v>102.0000915292616</c:v>
                </c:pt>
                <c:pt idx="5">
                  <c:v>100.96058835725978</c:v>
                </c:pt>
                <c:pt idx="6">
                  <c:v>98.899490967377076</c:v>
                </c:pt>
                <c:pt idx="7">
                  <c:v>101.4298328769149</c:v>
                </c:pt>
                <c:pt idx="8">
                  <c:v>99.046115905904827</c:v>
                </c:pt>
                <c:pt idx="9">
                  <c:v>101.20765306077269</c:v>
                </c:pt>
                <c:pt idx="10">
                  <c:v>100.30838531379615</c:v>
                </c:pt>
                <c:pt idx="11">
                  <c:v>101.68685130676334</c:v>
                </c:pt>
                <c:pt idx="12">
                  <c:v>101.23685470531885</c:v>
                </c:pt>
                <c:pt idx="13">
                  <c:v>100.86810486210378</c:v>
                </c:pt>
                <c:pt idx="14">
                  <c:v>97.561917907634978</c:v>
                </c:pt>
                <c:pt idx="15">
                  <c:v>99.714818155675772</c:v>
                </c:pt>
              </c:numCache>
            </c:numRef>
          </c:val>
        </c:ser>
        <c:ser>
          <c:idx val="4"/>
          <c:order val="4"/>
          <c:tx>
            <c:strRef>
              <c:f>produttivita!$F$1790</c:f>
              <c:strCache>
                <c:ptCount val="1"/>
                <c:pt idx="0">
                  <c:v>Industria pesante</c:v>
                </c:pt>
              </c:strCache>
            </c:strRef>
          </c:tx>
          <c:marker>
            <c:symbol val="none"/>
          </c:marker>
          <c:cat>
            <c:numRef>
              <c:f>produttivita!$L$1785:$AA$1785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produttivita!$L$1790:$AA$1790</c:f>
              <c:numCache>
                <c:formatCode>General</c:formatCode>
                <c:ptCount val="16"/>
                <c:pt idx="0">
                  <c:v>100</c:v>
                </c:pt>
                <c:pt idx="1">
                  <c:v>99.767202827018892</c:v>
                </c:pt>
                <c:pt idx="2">
                  <c:v>100.94973287161544</c:v>
                </c:pt>
                <c:pt idx="3">
                  <c:v>100.56067235167122</c:v>
                </c:pt>
                <c:pt idx="4">
                  <c:v>100.31035900623134</c:v>
                </c:pt>
                <c:pt idx="5">
                  <c:v>100.38624038054628</c:v>
                </c:pt>
                <c:pt idx="6">
                  <c:v>100.3846760884274</c:v>
                </c:pt>
                <c:pt idx="7">
                  <c:v>101.63479535461219</c:v>
                </c:pt>
                <c:pt idx="8">
                  <c:v>98.677218102456436</c:v>
                </c:pt>
                <c:pt idx="9">
                  <c:v>99.641442198204842</c:v>
                </c:pt>
                <c:pt idx="10">
                  <c:v>99.164936760703171</c:v>
                </c:pt>
                <c:pt idx="11">
                  <c:v>99.795053741495195</c:v>
                </c:pt>
                <c:pt idx="12">
                  <c:v>100.25026744062136</c:v>
                </c:pt>
                <c:pt idx="13">
                  <c:v>98.917133684049432</c:v>
                </c:pt>
                <c:pt idx="14">
                  <c:v>95.122734653988715</c:v>
                </c:pt>
                <c:pt idx="15">
                  <c:v>96.565908378321566</c:v>
                </c:pt>
              </c:numCache>
            </c:numRef>
          </c:val>
        </c:ser>
        <c:ser>
          <c:idx val="5"/>
          <c:order val="5"/>
          <c:tx>
            <c:strRef>
              <c:f>produttivita!$F$1791</c:f>
              <c:strCache>
                <c:ptCount val="1"/>
                <c:pt idx="0">
                  <c:v>Made in Italy</c:v>
                </c:pt>
              </c:strCache>
            </c:strRef>
          </c:tx>
          <c:marker>
            <c:symbol val="none"/>
          </c:marker>
          <c:cat>
            <c:numRef>
              <c:f>produttivita!$L$1785:$AA$1785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produttivita!$L$1791:$AA$1791</c:f>
              <c:numCache>
                <c:formatCode>General</c:formatCode>
                <c:ptCount val="16"/>
                <c:pt idx="0">
                  <c:v>100</c:v>
                </c:pt>
                <c:pt idx="1">
                  <c:v>100.18145894629133</c:v>
                </c:pt>
                <c:pt idx="2">
                  <c:v>99.111444034287999</c:v>
                </c:pt>
                <c:pt idx="3">
                  <c:v>99.671814704866406</c:v>
                </c:pt>
                <c:pt idx="4">
                  <c:v>101.32249908267121</c:v>
                </c:pt>
                <c:pt idx="5">
                  <c:v>104.29779371137289</c:v>
                </c:pt>
                <c:pt idx="6">
                  <c:v>104.75861660162884</c:v>
                </c:pt>
                <c:pt idx="7">
                  <c:v>102.70559650532441</c:v>
                </c:pt>
                <c:pt idx="8">
                  <c:v>101.03344010610122</c:v>
                </c:pt>
                <c:pt idx="9">
                  <c:v>102.66009313285072</c:v>
                </c:pt>
                <c:pt idx="10">
                  <c:v>103.81948620061551</c:v>
                </c:pt>
                <c:pt idx="11">
                  <c:v>104.945060343552</c:v>
                </c:pt>
                <c:pt idx="12">
                  <c:v>107.07795678298291</c:v>
                </c:pt>
                <c:pt idx="13">
                  <c:v>105.12745874773279</c:v>
                </c:pt>
                <c:pt idx="14">
                  <c:v>101.40312301801598</c:v>
                </c:pt>
                <c:pt idx="15">
                  <c:v>102.62941670532082</c:v>
                </c:pt>
              </c:numCache>
            </c:numRef>
          </c:val>
        </c:ser>
        <c:ser>
          <c:idx val="6"/>
          <c:order val="6"/>
          <c:tx>
            <c:strRef>
              <c:f>produttivita!$F$1792</c:f>
              <c:strCache>
                <c:ptCount val="1"/>
                <c:pt idx="0">
                  <c:v>Commercio e pubblici esercizi</c:v>
                </c:pt>
              </c:strCache>
            </c:strRef>
          </c:tx>
          <c:marker>
            <c:symbol val="none"/>
          </c:marker>
          <c:cat>
            <c:numRef>
              <c:f>produttivita!$L$1785:$AA$1785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produttivita!$L$1792:$AA$1792</c:f>
              <c:numCache>
                <c:formatCode>General</c:formatCode>
                <c:ptCount val="16"/>
                <c:pt idx="0">
                  <c:v>100</c:v>
                </c:pt>
                <c:pt idx="1">
                  <c:v>100.2518802017791</c:v>
                </c:pt>
                <c:pt idx="2">
                  <c:v>100.60128302023823</c:v>
                </c:pt>
                <c:pt idx="3">
                  <c:v>100.343262886189</c:v>
                </c:pt>
                <c:pt idx="4">
                  <c:v>101.3659928119974</c:v>
                </c:pt>
                <c:pt idx="5">
                  <c:v>98.319389996332674</c:v>
                </c:pt>
                <c:pt idx="6">
                  <c:v>97.992612951045729</c:v>
                </c:pt>
                <c:pt idx="7">
                  <c:v>100.05296095353535</c:v>
                </c:pt>
                <c:pt idx="8">
                  <c:v>97.248523462066572</c:v>
                </c:pt>
                <c:pt idx="9">
                  <c:v>96.852742732196845</c:v>
                </c:pt>
                <c:pt idx="10">
                  <c:v>97.71299090793373</c:v>
                </c:pt>
                <c:pt idx="11">
                  <c:v>98.504031607030171</c:v>
                </c:pt>
                <c:pt idx="12">
                  <c:v>99.415607042735061</c:v>
                </c:pt>
                <c:pt idx="13">
                  <c:v>98.563354593287144</c:v>
                </c:pt>
                <c:pt idx="14">
                  <c:v>96.291570804582264</c:v>
                </c:pt>
                <c:pt idx="15">
                  <c:v>97.853155549777554</c:v>
                </c:pt>
              </c:numCache>
            </c:numRef>
          </c:val>
        </c:ser>
        <c:ser>
          <c:idx val="7"/>
          <c:order val="7"/>
          <c:tx>
            <c:strRef>
              <c:f>produttivita!$F$1793</c:f>
              <c:strCache>
                <c:ptCount val="1"/>
                <c:pt idx="0">
                  <c:v>Nessuna specializzazione</c:v>
                </c:pt>
              </c:strCache>
            </c:strRef>
          </c:tx>
          <c:marker>
            <c:symbol val="none"/>
          </c:marker>
          <c:cat>
            <c:numRef>
              <c:f>produttivita!$L$1785:$AA$1785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produttivita!$L$1793:$AA$1793</c:f>
              <c:numCache>
                <c:formatCode>General</c:formatCode>
                <c:ptCount val="16"/>
                <c:pt idx="0">
                  <c:v>100</c:v>
                </c:pt>
                <c:pt idx="1">
                  <c:v>100.74922581280603</c:v>
                </c:pt>
                <c:pt idx="2">
                  <c:v>99.404860568525663</c:v>
                </c:pt>
                <c:pt idx="3">
                  <c:v>99.296126180486823</c:v>
                </c:pt>
                <c:pt idx="4">
                  <c:v>101.32364460531598</c:v>
                </c:pt>
                <c:pt idx="5">
                  <c:v>99.108469954612872</c:v>
                </c:pt>
                <c:pt idx="6">
                  <c:v>97.144190666915719</c:v>
                </c:pt>
                <c:pt idx="7">
                  <c:v>98.474916078062122</c:v>
                </c:pt>
                <c:pt idx="8">
                  <c:v>97.441991730172532</c:v>
                </c:pt>
                <c:pt idx="9">
                  <c:v>97.896048469298933</c:v>
                </c:pt>
                <c:pt idx="10">
                  <c:v>99.368256393877886</c:v>
                </c:pt>
                <c:pt idx="11">
                  <c:v>100.86885772908121</c:v>
                </c:pt>
                <c:pt idx="12">
                  <c:v>102.92357129923847</c:v>
                </c:pt>
                <c:pt idx="13">
                  <c:v>102.16337700870497</c:v>
                </c:pt>
                <c:pt idx="14">
                  <c:v>98.666540763446406</c:v>
                </c:pt>
                <c:pt idx="15">
                  <c:v>99.950134698036734</c:v>
                </c:pt>
              </c:numCache>
            </c:numRef>
          </c:val>
        </c:ser>
        <c:ser>
          <c:idx val="8"/>
          <c:order val="8"/>
          <c:tx>
            <c:strRef>
              <c:f>produttivita!$F$1794</c:f>
              <c:strCache>
                <c:ptCount val="1"/>
                <c:pt idx="0">
                  <c:v>TOSCANA</c:v>
                </c:pt>
              </c:strCache>
            </c:strRef>
          </c:tx>
          <c:spPr>
            <a:ln w="381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produttivita!$L$1785:$AA$1785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produttivita!$L$1794:$AA$1794</c:f>
              <c:numCache>
                <c:formatCode>General</c:formatCode>
                <c:ptCount val="16"/>
                <c:pt idx="0">
                  <c:v>100</c:v>
                </c:pt>
                <c:pt idx="1">
                  <c:v>99.978751083878421</c:v>
                </c:pt>
                <c:pt idx="2">
                  <c:v>100.50628419535097</c:v>
                </c:pt>
                <c:pt idx="3">
                  <c:v>100.79840400288288</c:v>
                </c:pt>
                <c:pt idx="4">
                  <c:v>102.18449009357569</c:v>
                </c:pt>
                <c:pt idx="5">
                  <c:v>103.75757664827738</c:v>
                </c:pt>
                <c:pt idx="6">
                  <c:v>104.1468011286502</c:v>
                </c:pt>
                <c:pt idx="7">
                  <c:v>104.09296320228619</c:v>
                </c:pt>
                <c:pt idx="8">
                  <c:v>102.28159119567309</c:v>
                </c:pt>
                <c:pt idx="9">
                  <c:v>103.40011403587275</c:v>
                </c:pt>
                <c:pt idx="10">
                  <c:v>104.10816904714299</c:v>
                </c:pt>
                <c:pt idx="11">
                  <c:v>104.61228076636672</c:v>
                </c:pt>
                <c:pt idx="12">
                  <c:v>105.62983103807557</c:v>
                </c:pt>
                <c:pt idx="13">
                  <c:v>104.00693769856653</c:v>
                </c:pt>
                <c:pt idx="14">
                  <c:v>100.67947096507402</c:v>
                </c:pt>
                <c:pt idx="15">
                  <c:v>102.31972735654178</c:v>
                </c:pt>
              </c:numCache>
            </c:numRef>
          </c:val>
        </c:ser>
        <c:marker val="1"/>
        <c:axId val="70632192"/>
        <c:axId val="70633728"/>
      </c:lineChart>
      <c:catAx>
        <c:axId val="70632192"/>
        <c:scaling>
          <c:orientation val="minMax"/>
        </c:scaling>
        <c:axPos val="b"/>
        <c:numFmt formatCode="General" sourceLinked="1"/>
        <c:tickLblPos val="nextTo"/>
        <c:crossAx val="70633728"/>
        <c:crosses val="autoZero"/>
        <c:auto val="1"/>
        <c:lblAlgn val="ctr"/>
        <c:lblOffset val="100"/>
      </c:catAx>
      <c:valAx>
        <c:axId val="70633728"/>
        <c:scaling>
          <c:orientation val="minMax"/>
          <c:min val="70"/>
        </c:scaling>
        <c:axPos val="l"/>
        <c:majorGridlines/>
        <c:numFmt formatCode="General" sourceLinked="1"/>
        <c:tickLblPos val="nextTo"/>
        <c:crossAx val="70632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566988005004063"/>
          <c:y val="4.2941819772528415E-2"/>
          <c:w val="0.37766350234258106"/>
          <c:h val="0.91411636045494282"/>
        </c:manualLayout>
      </c:layout>
    </c:legend>
    <c:plotVisOnly val="1"/>
  </c:chart>
  <c:txPr>
    <a:bodyPr/>
    <a:lstStyle/>
    <a:p>
      <a:pPr>
        <a:defRPr sz="1600">
          <a:latin typeface="Arial Narrow" pitchFamily="34" charset="0"/>
        </a:defRPr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stacked"/>
        <c:ser>
          <c:idx val="0"/>
          <c:order val="0"/>
          <c:tx>
            <c:strRef>
              <c:f>VA_SEL!$F$4734</c:f>
              <c:strCache>
                <c:ptCount val="1"/>
                <c:pt idx="0">
                  <c:v>Sistemi urbani aperti</c:v>
                </c:pt>
              </c:strCache>
            </c:strRef>
          </c:tx>
          <c:cat>
            <c:strRef>
              <c:f>VA_SEL!$AK$4733</c:f>
              <c:strCache>
                <c:ptCount val="1"/>
                <c:pt idx="0">
                  <c:v>95-10</c:v>
                </c:pt>
              </c:strCache>
            </c:strRef>
          </c:cat>
          <c:val>
            <c:numRef>
              <c:f>VA_SEL!$AK$4734</c:f>
              <c:numCache>
                <c:formatCode>0.0%</c:formatCode>
                <c:ptCount val="1"/>
                <c:pt idx="0">
                  <c:v>2.7011523924568646E-2</c:v>
                </c:pt>
              </c:numCache>
            </c:numRef>
          </c:val>
        </c:ser>
        <c:ser>
          <c:idx val="1"/>
          <c:order val="1"/>
          <c:tx>
            <c:strRef>
              <c:f>VA_SEL!$F$4735</c:f>
              <c:strCache>
                <c:ptCount val="1"/>
                <c:pt idx="0">
                  <c:v>Sistemi urbani regionali</c:v>
                </c:pt>
              </c:strCache>
            </c:strRef>
          </c:tx>
          <c:cat>
            <c:strRef>
              <c:f>VA_SEL!$AK$4733</c:f>
              <c:strCache>
                <c:ptCount val="1"/>
                <c:pt idx="0">
                  <c:v>95-10</c:v>
                </c:pt>
              </c:strCache>
            </c:strRef>
          </c:cat>
          <c:val>
            <c:numRef>
              <c:f>VA_SEL!$AK$4735</c:f>
              <c:numCache>
                <c:formatCode>0.0%</c:formatCode>
                <c:ptCount val="1"/>
                <c:pt idx="0">
                  <c:v>3.0424457681872352E-2</c:v>
                </c:pt>
              </c:numCache>
            </c:numRef>
          </c:val>
        </c:ser>
        <c:ser>
          <c:idx val="2"/>
          <c:order val="2"/>
          <c:tx>
            <c:strRef>
              <c:f>VA_SEL!$F$4736</c:f>
              <c:strCache>
                <c:ptCount val="1"/>
                <c:pt idx="0">
                  <c:v>Sistemi industriali aperti</c:v>
                </c:pt>
              </c:strCache>
            </c:strRef>
          </c:tx>
          <c:cat>
            <c:strRef>
              <c:f>VA_SEL!$AK$4733</c:f>
              <c:strCache>
                <c:ptCount val="1"/>
                <c:pt idx="0">
                  <c:v>95-10</c:v>
                </c:pt>
              </c:strCache>
            </c:strRef>
          </c:cat>
          <c:val>
            <c:numRef>
              <c:f>VA_SEL!$AK$4736</c:f>
              <c:numCache>
                <c:formatCode>0.0%</c:formatCode>
                <c:ptCount val="1"/>
                <c:pt idx="0">
                  <c:v>3.4681294434095636E-2</c:v>
                </c:pt>
              </c:numCache>
            </c:numRef>
          </c:val>
        </c:ser>
        <c:ser>
          <c:idx val="3"/>
          <c:order val="3"/>
          <c:tx>
            <c:strRef>
              <c:f>VA_SEL!$F$4737</c:f>
              <c:strCache>
                <c:ptCount val="1"/>
                <c:pt idx="0">
                  <c:v>Sistemi turistico industriali</c:v>
                </c:pt>
              </c:strCache>
            </c:strRef>
          </c:tx>
          <c:cat>
            <c:strRef>
              <c:f>VA_SEL!$AK$4733</c:f>
              <c:strCache>
                <c:ptCount val="1"/>
                <c:pt idx="0">
                  <c:v>95-10</c:v>
                </c:pt>
              </c:strCache>
            </c:strRef>
          </c:cat>
          <c:val>
            <c:numRef>
              <c:f>VA_SEL!$AK$4737</c:f>
              <c:numCache>
                <c:formatCode>0.0%</c:formatCode>
                <c:ptCount val="1"/>
                <c:pt idx="0">
                  <c:v>7.024264561521958E-3</c:v>
                </c:pt>
              </c:numCache>
            </c:numRef>
          </c:val>
        </c:ser>
        <c:ser>
          <c:idx val="4"/>
          <c:order val="4"/>
          <c:tx>
            <c:strRef>
              <c:f>VA_SEL!$F$4738</c:f>
              <c:strCache>
                <c:ptCount val="1"/>
                <c:pt idx="0">
                  <c:v>Sistemi turistici aperti</c:v>
                </c:pt>
              </c:strCache>
            </c:strRef>
          </c:tx>
          <c:cat>
            <c:strRef>
              <c:f>VA_SEL!$AK$4733</c:f>
              <c:strCache>
                <c:ptCount val="1"/>
                <c:pt idx="0">
                  <c:v>95-10</c:v>
                </c:pt>
              </c:strCache>
            </c:strRef>
          </c:cat>
          <c:val>
            <c:numRef>
              <c:f>VA_SEL!$AK$4738</c:f>
              <c:numCache>
                <c:formatCode>0.0%</c:formatCode>
                <c:ptCount val="1"/>
                <c:pt idx="0">
                  <c:v>7.7499309667601237E-3</c:v>
                </c:pt>
              </c:numCache>
            </c:numRef>
          </c:val>
        </c:ser>
        <c:ser>
          <c:idx val="5"/>
          <c:order val="5"/>
          <c:tx>
            <c:strRef>
              <c:f>VA_SEL!$F$4739</c:f>
              <c:strCache>
                <c:ptCount val="1"/>
                <c:pt idx="0">
                  <c:v>Sistemi turistico rurali</c:v>
                </c:pt>
              </c:strCache>
            </c:strRef>
          </c:tx>
          <c:cat>
            <c:strRef>
              <c:f>VA_SEL!$AK$4733</c:f>
              <c:strCache>
                <c:ptCount val="1"/>
                <c:pt idx="0">
                  <c:v>95-10</c:v>
                </c:pt>
              </c:strCache>
            </c:strRef>
          </c:cat>
          <c:val>
            <c:numRef>
              <c:f>VA_SEL!$AK$4739</c:f>
              <c:numCache>
                <c:formatCode>0.0%</c:formatCode>
                <c:ptCount val="1"/>
                <c:pt idx="0">
                  <c:v>8.8544348935073319E-3</c:v>
                </c:pt>
              </c:numCache>
            </c:numRef>
          </c:val>
        </c:ser>
        <c:dLbls>
          <c:showVal val="1"/>
        </c:dLbls>
        <c:overlap val="100"/>
        <c:axId val="70321664"/>
        <c:axId val="70323200"/>
      </c:barChart>
      <c:catAx>
        <c:axId val="70321664"/>
        <c:scaling>
          <c:orientation val="minMax"/>
        </c:scaling>
        <c:axPos val="b"/>
        <c:tickLblPos val="nextTo"/>
        <c:crossAx val="70323200"/>
        <c:crosses val="autoZero"/>
        <c:auto val="1"/>
        <c:lblAlgn val="ctr"/>
        <c:lblOffset val="100"/>
      </c:catAx>
      <c:valAx>
        <c:axId val="70323200"/>
        <c:scaling>
          <c:orientation val="minMax"/>
        </c:scaling>
        <c:axPos val="l"/>
        <c:majorGridlines/>
        <c:numFmt formatCode="0.0%" sourceLinked="1"/>
        <c:tickLblPos val="nextTo"/>
        <c:crossAx val="70321664"/>
        <c:crosses val="autoZero"/>
        <c:crossBetween val="between"/>
      </c:valAx>
    </c:plotArea>
    <c:plotVisOnly val="1"/>
  </c:chart>
  <c:txPr>
    <a:bodyPr/>
    <a:lstStyle/>
    <a:p>
      <a:pPr>
        <a:defRPr sz="1400">
          <a:latin typeface="Arial Narrow" pitchFamily="34" charset="0"/>
        </a:defRPr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8.5078740157480751E-2"/>
          <c:y val="5.0925925925925923E-2"/>
          <c:w val="0.48795280914429379"/>
          <c:h val="0.89814814814814814"/>
        </c:manualLayout>
      </c:layout>
      <c:barChart>
        <c:barDir val="col"/>
        <c:grouping val="stacked"/>
        <c:ser>
          <c:idx val="0"/>
          <c:order val="0"/>
          <c:tx>
            <c:strRef>
              <c:f>VApk2!$AE$1721</c:f>
              <c:strCache>
                <c:ptCount val="1"/>
                <c:pt idx="0">
                  <c:v>Sistemi senza specializzazione</c:v>
                </c:pt>
              </c:strCache>
            </c:strRef>
          </c:tx>
          <c:cat>
            <c:strRef>
              <c:f>VApk2!$AF$1714:$AH$1714</c:f>
              <c:strCache>
                <c:ptCount val="3"/>
                <c:pt idx="0">
                  <c:v>95-00</c:v>
                </c:pt>
                <c:pt idx="1">
                  <c:v>00-05</c:v>
                </c:pt>
                <c:pt idx="2">
                  <c:v>05-10</c:v>
                </c:pt>
              </c:strCache>
            </c:strRef>
          </c:cat>
          <c:val>
            <c:numRef>
              <c:f>VApk2!$AF$1721:$AH$1721</c:f>
              <c:numCache>
                <c:formatCode>0.0%</c:formatCode>
                <c:ptCount val="3"/>
                <c:pt idx="0">
                  <c:v>4.6592176115424808E-4</c:v>
                </c:pt>
                <c:pt idx="1">
                  <c:v>2.318871914619814E-3</c:v>
                </c:pt>
                <c:pt idx="2">
                  <c:v>1.9271853489446545E-4</c:v>
                </c:pt>
              </c:numCache>
            </c:numRef>
          </c:val>
        </c:ser>
        <c:ser>
          <c:idx val="1"/>
          <c:order val="1"/>
          <c:tx>
            <c:strRef>
              <c:f>VApk2!$AE$1722</c:f>
              <c:strCache>
                <c:ptCount val="1"/>
                <c:pt idx="0">
                  <c:v>Sistemi urbani</c:v>
                </c:pt>
              </c:strCache>
            </c:strRef>
          </c:tx>
          <c:cat>
            <c:strRef>
              <c:f>VApk2!$AF$1714:$AH$1714</c:f>
              <c:strCache>
                <c:ptCount val="3"/>
                <c:pt idx="0">
                  <c:v>95-00</c:v>
                </c:pt>
                <c:pt idx="1">
                  <c:v>00-05</c:v>
                </c:pt>
                <c:pt idx="2">
                  <c:v>05-10</c:v>
                </c:pt>
              </c:strCache>
            </c:strRef>
          </c:cat>
          <c:val>
            <c:numRef>
              <c:f>VApk2!$AF$1722:$AH$1722</c:f>
              <c:numCache>
                <c:formatCode>0.0%</c:formatCode>
                <c:ptCount val="3"/>
                <c:pt idx="0">
                  <c:v>3.7946484208920231E-2</c:v>
                </c:pt>
                <c:pt idx="1">
                  <c:v>2.9405526253480828E-2</c:v>
                </c:pt>
                <c:pt idx="2">
                  <c:v>-2.9827098767445091E-3</c:v>
                </c:pt>
              </c:numCache>
            </c:numRef>
          </c:val>
        </c:ser>
        <c:ser>
          <c:idx val="2"/>
          <c:order val="2"/>
          <c:tx>
            <c:strRef>
              <c:f>VApk2!$AE$1723</c:f>
              <c:strCache>
                <c:ptCount val="1"/>
                <c:pt idx="0">
                  <c:v>Altri sistemi non manifatturieri</c:v>
                </c:pt>
              </c:strCache>
            </c:strRef>
          </c:tx>
          <c:cat>
            <c:strRef>
              <c:f>VApk2!$AF$1714:$AH$1714</c:f>
              <c:strCache>
                <c:ptCount val="3"/>
                <c:pt idx="0">
                  <c:v>95-00</c:v>
                </c:pt>
                <c:pt idx="1">
                  <c:v>00-05</c:v>
                </c:pt>
                <c:pt idx="2">
                  <c:v>05-10</c:v>
                </c:pt>
              </c:strCache>
            </c:strRef>
          </c:cat>
          <c:val>
            <c:numRef>
              <c:f>VApk2!$AF$1723:$AH$1723</c:f>
              <c:numCache>
                <c:formatCode>0.0%</c:formatCode>
                <c:ptCount val="3"/>
                <c:pt idx="0">
                  <c:v>2.3483494196721868E-3</c:v>
                </c:pt>
                <c:pt idx="1">
                  <c:v>2.2673176397175268E-3</c:v>
                </c:pt>
                <c:pt idx="2">
                  <c:v>-2.1632624888240338E-4</c:v>
                </c:pt>
              </c:numCache>
            </c:numRef>
          </c:val>
        </c:ser>
        <c:ser>
          <c:idx val="3"/>
          <c:order val="3"/>
          <c:tx>
            <c:strRef>
              <c:f>VApk2!$AE$1724</c:f>
              <c:strCache>
                <c:ptCount val="1"/>
                <c:pt idx="0">
                  <c:v>Sistemi del tessile, delle pelli e dell'abbigliamento</c:v>
                </c:pt>
              </c:strCache>
            </c:strRef>
          </c:tx>
          <c:cat>
            <c:strRef>
              <c:f>VApk2!$AF$1714:$AH$1714</c:f>
              <c:strCache>
                <c:ptCount val="3"/>
                <c:pt idx="0">
                  <c:v>95-00</c:v>
                </c:pt>
                <c:pt idx="1">
                  <c:v>00-05</c:v>
                </c:pt>
                <c:pt idx="2">
                  <c:v>05-10</c:v>
                </c:pt>
              </c:strCache>
            </c:strRef>
          </c:cat>
          <c:val>
            <c:numRef>
              <c:f>VApk2!$AF$1724:$AH$1724</c:f>
              <c:numCache>
                <c:formatCode>0.0%</c:formatCode>
                <c:ptCount val="3"/>
                <c:pt idx="0">
                  <c:v>1.5824215102930327E-2</c:v>
                </c:pt>
                <c:pt idx="1">
                  <c:v>4.2726432322041652E-3</c:v>
                </c:pt>
                <c:pt idx="2">
                  <c:v>-1.174303095146363E-3</c:v>
                </c:pt>
              </c:numCache>
            </c:numRef>
          </c:val>
        </c:ser>
        <c:ser>
          <c:idx val="4"/>
          <c:order val="4"/>
          <c:tx>
            <c:strRef>
              <c:f>VApk2!$AE$1725</c:f>
              <c:strCache>
                <c:ptCount val="1"/>
                <c:pt idx="0">
                  <c:v>Altri sistemi del made in Italy</c:v>
                </c:pt>
              </c:strCache>
            </c:strRef>
          </c:tx>
          <c:cat>
            <c:strRef>
              <c:f>VApk2!$AF$1714:$AH$1714</c:f>
              <c:strCache>
                <c:ptCount val="3"/>
                <c:pt idx="0">
                  <c:v>95-00</c:v>
                </c:pt>
                <c:pt idx="1">
                  <c:v>00-05</c:v>
                </c:pt>
                <c:pt idx="2">
                  <c:v>05-10</c:v>
                </c:pt>
              </c:strCache>
            </c:strRef>
          </c:cat>
          <c:val>
            <c:numRef>
              <c:f>VApk2!$AF$1725:$AH$1725</c:f>
              <c:numCache>
                <c:formatCode>0.0%</c:formatCode>
                <c:ptCount val="3"/>
                <c:pt idx="0">
                  <c:v>1.5178803591202824E-2</c:v>
                </c:pt>
                <c:pt idx="1">
                  <c:v>5.152995349372822E-3</c:v>
                </c:pt>
                <c:pt idx="2">
                  <c:v>2.3876104380031046E-5</c:v>
                </c:pt>
              </c:numCache>
            </c:numRef>
          </c:val>
        </c:ser>
        <c:ser>
          <c:idx val="5"/>
          <c:order val="5"/>
          <c:tx>
            <c:strRef>
              <c:f>VApk2!$AE$1726</c:f>
              <c:strCache>
                <c:ptCount val="1"/>
                <c:pt idx="0">
                  <c:v>Sistemi della manifattura pesante</c:v>
                </c:pt>
              </c:strCache>
            </c:strRef>
          </c:tx>
          <c:cat>
            <c:strRef>
              <c:f>VApk2!$AF$1714:$AH$1714</c:f>
              <c:strCache>
                <c:ptCount val="3"/>
                <c:pt idx="0">
                  <c:v>95-00</c:v>
                </c:pt>
                <c:pt idx="1">
                  <c:v>00-05</c:v>
                </c:pt>
                <c:pt idx="2">
                  <c:v>05-10</c:v>
                </c:pt>
              </c:strCache>
            </c:strRef>
          </c:cat>
          <c:val>
            <c:numRef>
              <c:f>VApk2!$AF$1726:$AH$1726</c:f>
              <c:numCache>
                <c:formatCode>0.0%</c:formatCode>
                <c:ptCount val="3"/>
                <c:pt idx="0">
                  <c:v>-2.1375010370794237E-3</c:v>
                </c:pt>
                <c:pt idx="1">
                  <c:v>4.852605023736899E-3</c:v>
                </c:pt>
                <c:pt idx="2">
                  <c:v>-6.8589794889643743E-4</c:v>
                </c:pt>
              </c:numCache>
            </c:numRef>
          </c:val>
        </c:ser>
        <c:overlap val="100"/>
        <c:axId val="70376064"/>
        <c:axId val="70381952"/>
      </c:barChart>
      <c:catAx>
        <c:axId val="70376064"/>
        <c:scaling>
          <c:orientation val="minMax"/>
        </c:scaling>
        <c:axPos val="b"/>
        <c:tickLblPos val="nextTo"/>
        <c:crossAx val="70381952"/>
        <c:crosses val="autoZero"/>
        <c:auto val="1"/>
        <c:lblAlgn val="ctr"/>
        <c:lblOffset val="100"/>
      </c:catAx>
      <c:valAx>
        <c:axId val="70381952"/>
        <c:scaling>
          <c:orientation val="minMax"/>
        </c:scaling>
        <c:axPos val="l"/>
        <c:majorGridlines/>
        <c:numFmt formatCode="0.0%" sourceLinked="1"/>
        <c:tickLblPos val="nextTo"/>
        <c:crossAx val="70376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026156213231873"/>
          <c:y val="7.0011665208515733E-2"/>
          <c:w val="0.38452753243572746"/>
          <c:h val="0.90164746355858205"/>
        </c:manualLayout>
      </c:layout>
      <c:spPr>
        <a:solidFill>
          <a:schemeClr val="bg1"/>
        </a:solidFill>
      </c:spPr>
    </c:legend>
    <c:plotVisOnly val="1"/>
  </c:chart>
  <c:txPr>
    <a:bodyPr/>
    <a:lstStyle/>
    <a:p>
      <a:pPr>
        <a:defRPr sz="1400">
          <a:latin typeface="Arial Narrow" pitchFamily="34" charset="0"/>
          <a:cs typeface="Arial" pitchFamily="34" charset="0"/>
        </a:defRPr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8.5078740157480764E-2"/>
          <c:y val="5.0925925925925923E-2"/>
          <c:w val="0.8557689010983166"/>
          <c:h val="0.82281882843740572"/>
        </c:manualLayout>
      </c:layout>
      <c:barChart>
        <c:barDir val="col"/>
        <c:grouping val="stacked"/>
        <c:ser>
          <c:idx val="0"/>
          <c:order val="0"/>
          <c:tx>
            <c:strRef>
              <c:f>VApk2!$AE$1721</c:f>
              <c:strCache>
                <c:ptCount val="1"/>
                <c:pt idx="0">
                  <c:v>Sistemi senza specializzazione</c:v>
                </c:pt>
              </c:strCache>
            </c:strRef>
          </c:tx>
          <c:cat>
            <c:strRef>
              <c:f>VApk2!$AI$1714</c:f>
              <c:strCache>
                <c:ptCount val="1"/>
                <c:pt idx="0">
                  <c:v>95-10</c:v>
                </c:pt>
              </c:strCache>
            </c:strRef>
          </c:cat>
          <c:val>
            <c:numRef>
              <c:f>VApk2!$AI$1721</c:f>
              <c:numCache>
                <c:formatCode>0.0%</c:formatCode>
                <c:ptCount val="1"/>
                <c:pt idx="0">
                  <c:v>3.1623351084547739E-3</c:v>
                </c:pt>
              </c:numCache>
            </c:numRef>
          </c:val>
        </c:ser>
        <c:ser>
          <c:idx val="1"/>
          <c:order val="1"/>
          <c:tx>
            <c:strRef>
              <c:f>VApk2!$AE$1722</c:f>
              <c:strCache>
                <c:ptCount val="1"/>
                <c:pt idx="0">
                  <c:v>Sistemi urbani</c:v>
                </c:pt>
              </c:strCache>
            </c:strRef>
          </c:tx>
          <c:cat>
            <c:strRef>
              <c:f>VApk2!$AI$1714</c:f>
              <c:strCache>
                <c:ptCount val="1"/>
                <c:pt idx="0">
                  <c:v>95-10</c:v>
                </c:pt>
              </c:strCache>
            </c:strRef>
          </c:cat>
          <c:val>
            <c:numRef>
              <c:f>VApk2!$AI$1722</c:f>
              <c:numCache>
                <c:formatCode>0.0%</c:formatCode>
                <c:ptCount val="1"/>
                <c:pt idx="0">
                  <c:v>6.6055023066193125E-2</c:v>
                </c:pt>
              </c:numCache>
            </c:numRef>
          </c:val>
        </c:ser>
        <c:ser>
          <c:idx val="2"/>
          <c:order val="2"/>
          <c:tx>
            <c:strRef>
              <c:f>VApk2!$AE$1723</c:f>
              <c:strCache>
                <c:ptCount val="1"/>
                <c:pt idx="0">
                  <c:v>Altri sistemi non manifatturieri</c:v>
                </c:pt>
              </c:strCache>
            </c:strRef>
          </c:tx>
          <c:cat>
            <c:strRef>
              <c:f>VApk2!$AI$1714</c:f>
              <c:strCache>
                <c:ptCount val="1"/>
                <c:pt idx="0">
                  <c:v>95-10</c:v>
                </c:pt>
              </c:strCache>
            </c:strRef>
          </c:cat>
          <c:val>
            <c:numRef>
              <c:f>VApk2!$AI$1723</c:f>
              <c:numCache>
                <c:formatCode>0.0%</c:formatCode>
                <c:ptCount val="1"/>
                <c:pt idx="0">
                  <c:v>4.5309745961799215E-3</c:v>
                </c:pt>
              </c:numCache>
            </c:numRef>
          </c:val>
        </c:ser>
        <c:ser>
          <c:idx val="3"/>
          <c:order val="3"/>
          <c:tx>
            <c:strRef>
              <c:f>VApk2!$AE$1724</c:f>
              <c:strCache>
                <c:ptCount val="1"/>
                <c:pt idx="0">
                  <c:v>Sistemi del tessile, delle pelli e dell'abbigliamento</c:v>
                </c:pt>
              </c:strCache>
            </c:strRef>
          </c:tx>
          <c:cat>
            <c:strRef>
              <c:f>VApk2!$AI$1714</c:f>
              <c:strCache>
                <c:ptCount val="1"/>
                <c:pt idx="0">
                  <c:v>95-10</c:v>
                </c:pt>
              </c:strCache>
            </c:strRef>
          </c:cat>
          <c:val>
            <c:numRef>
              <c:f>VApk2!$AI$1724</c:f>
              <c:numCache>
                <c:formatCode>0.0%</c:formatCode>
                <c:ptCount val="1"/>
                <c:pt idx="0">
                  <c:v>1.9077650888404695E-2</c:v>
                </c:pt>
              </c:numCache>
            </c:numRef>
          </c:val>
        </c:ser>
        <c:ser>
          <c:idx val="4"/>
          <c:order val="4"/>
          <c:tx>
            <c:strRef>
              <c:f>VApk2!$AE$1725</c:f>
              <c:strCache>
                <c:ptCount val="1"/>
                <c:pt idx="0">
                  <c:v>Altri sistemi del made in Italy</c:v>
                </c:pt>
              </c:strCache>
            </c:strRef>
          </c:tx>
          <c:cat>
            <c:strRef>
              <c:f>VApk2!$AI$1714</c:f>
              <c:strCache>
                <c:ptCount val="1"/>
                <c:pt idx="0">
                  <c:v>95-10</c:v>
                </c:pt>
              </c:strCache>
            </c:strRef>
          </c:cat>
          <c:val>
            <c:numRef>
              <c:f>VApk2!$AI$1725</c:f>
              <c:numCache>
                <c:formatCode>0.0%</c:formatCode>
                <c:ptCount val="1"/>
                <c:pt idx="0">
                  <c:v>2.0717354053093707E-2</c:v>
                </c:pt>
              </c:numCache>
            </c:numRef>
          </c:val>
        </c:ser>
        <c:ser>
          <c:idx val="5"/>
          <c:order val="5"/>
          <c:tx>
            <c:strRef>
              <c:f>VApk2!$AE$1726</c:f>
              <c:strCache>
                <c:ptCount val="1"/>
                <c:pt idx="0">
                  <c:v>Sistemi della manifattura pesante</c:v>
                </c:pt>
              </c:strCache>
            </c:strRef>
          </c:tx>
          <c:cat>
            <c:strRef>
              <c:f>VApk2!$AI$1714</c:f>
              <c:strCache>
                <c:ptCount val="1"/>
                <c:pt idx="0">
                  <c:v>95-10</c:v>
                </c:pt>
              </c:strCache>
            </c:strRef>
          </c:cat>
          <c:val>
            <c:numRef>
              <c:f>VApk2!$AI$1726</c:f>
              <c:numCache>
                <c:formatCode>0.0%</c:formatCode>
                <c:ptCount val="1"/>
                <c:pt idx="0">
                  <c:v>2.2839048509257368E-3</c:v>
                </c:pt>
              </c:numCache>
            </c:numRef>
          </c:val>
        </c:ser>
        <c:overlap val="100"/>
        <c:axId val="70409600"/>
        <c:axId val="70423680"/>
      </c:barChart>
      <c:catAx>
        <c:axId val="70409600"/>
        <c:scaling>
          <c:orientation val="minMax"/>
        </c:scaling>
        <c:axPos val="b"/>
        <c:tickLblPos val="nextTo"/>
        <c:crossAx val="70423680"/>
        <c:crosses val="autoZero"/>
        <c:auto val="1"/>
        <c:lblAlgn val="ctr"/>
        <c:lblOffset val="100"/>
      </c:catAx>
      <c:valAx>
        <c:axId val="70423680"/>
        <c:scaling>
          <c:orientation val="minMax"/>
        </c:scaling>
        <c:axPos val="l"/>
        <c:majorGridlines/>
        <c:numFmt formatCode="0.0%" sourceLinked="1"/>
        <c:tickLblPos val="nextTo"/>
        <c:crossAx val="70409600"/>
        <c:crosses val="autoZero"/>
        <c:crossBetween val="between"/>
      </c:valAx>
    </c:plotArea>
    <c:plotVisOnly val="1"/>
  </c:chart>
  <c:txPr>
    <a:bodyPr/>
    <a:lstStyle/>
    <a:p>
      <a:pPr>
        <a:defRPr sz="1050">
          <a:latin typeface="Arial Narrow" pitchFamily="34" charset="0"/>
          <a:cs typeface="Arial" pitchFamily="34" charset="0"/>
        </a:defRPr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8.5078740157480764E-2"/>
          <c:y val="5.0925925925925923E-2"/>
          <c:w val="0.55015700116592936"/>
          <c:h val="0.84165122015115423"/>
        </c:manualLayout>
      </c:layout>
      <c:barChart>
        <c:barDir val="col"/>
        <c:grouping val="stacked"/>
        <c:ser>
          <c:idx val="0"/>
          <c:order val="0"/>
          <c:tx>
            <c:strRef>
              <c:f>VApk2!$AE$1731</c:f>
              <c:strCache>
                <c:ptCount val="1"/>
                <c:pt idx="0">
                  <c:v>Aree urbane a alta specializzazione</c:v>
                </c:pt>
              </c:strCache>
            </c:strRef>
          </c:tx>
          <c:cat>
            <c:strRef>
              <c:f>VApk2!$AI$1714</c:f>
              <c:strCache>
                <c:ptCount val="1"/>
                <c:pt idx="0">
                  <c:v>95-10</c:v>
                </c:pt>
              </c:strCache>
            </c:strRef>
          </c:cat>
          <c:val>
            <c:numRef>
              <c:f>VApk2!$AI$1731</c:f>
              <c:numCache>
                <c:formatCode>0.0%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VApk2!$AE$1732</c:f>
              <c:strCache>
                <c:ptCount val="1"/>
                <c:pt idx="0">
                  <c:v>Aree urbane a bassa specializzazione</c:v>
                </c:pt>
              </c:strCache>
            </c:strRef>
          </c:tx>
          <c:cat>
            <c:strRef>
              <c:f>VApk2!$AI$1714</c:f>
              <c:strCache>
                <c:ptCount val="1"/>
                <c:pt idx="0">
                  <c:v>95-10</c:v>
                </c:pt>
              </c:strCache>
            </c:strRef>
          </c:cat>
          <c:val>
            <c:numRef>
              <c:f>VApk2!$AI$1732</c:f>
              <c:numCache>
                <c:formatCode>0.0%</c:formatCode>
                <c:ptCount val="1"/>
                <c:pt idx="0">
                  <c:v>2.4664231875710593E-2</c:v>
                </c:pt>
              </c:numCache>
            </c:numRef>
          </c:val>
        </c:ser>
        <c:ser>
          <c:idx val="2"/>
          <c:order val="2"/>
          <c:tx>
            <c:strRef>
              <c:f>VApk2!$AE$1733</c:f>
              <c:strCache>
                <c:ptCount val="1"/>
                <c:pt idx="0">
                  <c:v>Aree urbane non specializzate</c:v>
                </c:pt>
              </c:strCache>
            </c:strRef>
          </c:tx>
          <c:cat>
            <c:strRef>
              <c:f>VApk2!$AI$1714</c:f>
              <c:strCache>
                <c:ptCount val="1"/>
                <c:pt idx="0">
                  <c:v>95-10</c:v>
                </c:pt>
              </c:strCache>
            </c:strRef>
          </c:cat>
          <c:val>
            <c:numRef>
              <c:f>VApk2!$AI$1733</c:f>
              <c:numCache>
                <c:formatCode>0.0%</c:formatCode>
                <c:ptCount val="1"/>
                <c:pt idx="0">
                  <c:v>2.0191961131826589E-2</c:v>
                </c:pt>
              </c:numCache>
            </c:numRef>
          </c:val>
        </c:ser>
        <c:ser>
          <c:idx val="4"/>
          <c:order val="3"/>
          <c:tx>
            <c:strRef>
              <c:f>VApk2!$AE$1735</c:f>
              <c:strCache>
                <c:ptCount val="1"/>
                <c:pt idx="0">
                  <c:v>Sistemi portuali e dei cantieri navali</c:v>
                </c:pt>
              </c:strCache>
            </c:strRef>
          </c:tx>
          <c:cat>
            <c:strRef>
              <c:f>VApk2!$AI$1714</c:f>
              <c:strCache>
                <c:ptCount val="1"/>
                <c:pt idx="0">
                  <c:v>95-10</c:v>
                </c:pt>
              </c:strCache>
            </c:strRef>
          </c:cat>
          <c:val>
            <c:numRef>
              <c:f>VApk2!$AI$1735</c:f>
              <c:numCache>
                <c:formatCode>0.0%</c:formatCode>
                <c:ptCount val="1"/>
                <c:pt idx="0">
                  <c:v>2.1198830058655839E-2</c:v>
                </c:pt>
              </c:numCache>
            </c:numRef>
          </c:val>
        </c:ser>
        <c:overlap val="100"/>
        <c:axId val="70498944"/>
        <c:axId val="70508928"/>
      </c:barChart>
      <c:catAx>
        <c:axId val="70498944"/>
        <c:scaling>
          <c:orientation val="minMax"/>
        </c:scaling>
        <c:axPos val="b"/>
        <c:tickLblPos val="low"/>
        <c:crossAx val="70508928"/>
        <c:crosses val="autoZero"/>
        <c:auto val="1"/>
        <c:lblAlgn val="ctr"/>
        <c:lblOffset val="100"/>
      </c:catAx>
      <c:valAx>
        <c:axId val="70508928"/>
        <c:scaling>
          <c:orientation val="minMax"/>
        </c:scaling>
        <c:axPos val="l"/>
        <c:majorGridlines/>
        <c:numFmt formatCode="0.0%" sourceLinked="1"/>
        <c:tickLblPos val="nextTo"/>
        <c:crossAx val="70498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648884514435697"/>
          <c:y val="7.0011665208515733E-2"/>
          <c:w val="0.36830035190834604"/>
          <c:h val="0.76354325765776465"/>
        </c:manualLayout>
      </c:layout>
      <c:spPr>
        <a:solidFill>
          <a:schemeClr val="bg1"/>
        </a:solidFill>
      </c:spPr>
    </c:legend>
    <c:plotVisOnly val="1"/>
  </c:chart>
  <c:txPr>
    <a:bodyPr/>
    <a:lstStyle/>
    <a:p>
      <a:pPr>
        <a:defRPr sz="1400">
          <a:latin typeface="Arial Narrow" pitchFamily="34" charset="0"/>
          <a:cs typeface="Arial" pitchFamily="34" charset="0"/>
        </a:defRPr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8.5078740157480764E-2"/>
          <c:y val="5.0925925925925923E-2"/>
          <c:w val="0.54750509946702342"/>
          <c:h val="0.82281882843740572"/>
        </c:manualLayout>
      </c:layout>
      <c:barChart>
        <c:barDir val="col"/>
        <c:grouping val="stacked"/>
        <c:ser>
          <c:idx val="0"/>
          <c:order val="0"/>
          <c:tx>
            <c:strRef>
              <c:f>VApk2!$AE$1721</c:f>
              <c:strCache>
                <c:ptCount val="1"/>
                <c:pt idx="0">
                  <c:v>Sistemi senza specializzazione</c:v>
                </c:pt>
              </c:strCache>
            </c:strRef>
          </c:tx>
          <c:cat>
            <c:strRef>
              <c:f>VApk2!$AI$1714</c:f>
              <c:strCache>
                <c:ptCount val="1"/>
                <c:pt idx="0">
                  <c:v>95-10</c:v>
                </c:pt>
              </c:strCache>
            </c:strRef>
          </c:cat>
          <c:val>
            <c:numRef>
              <c:f>VApk2!$AI$1721</c:f>
              <c:numCache>
                <c:formatCode>0.0%</c:formatCode>
                <c:ptCount val="1"/>
                <c:pt idx="0">
                  <c:v>3.1623351084547739E-3</c:v>
                </c:pt>
              </c:numCache>
            </c:numRef>
          </c:val>
        </c:ser>
        <c:ser>
          <c:idx val="1"/>
          <c:order val="1"/>
          <c:tx>
            <c:strRef>
              <c:f>VApk2!$AE$1722</c:f>
              <c:strCache>
                <c:ptCount val="1"/>
                <c:pt idx="0">
                  <c:v>Sistemi urbani</c:v>
                </c:pt>
              </c:strCache>
            </c:strRef>
          </c:tx>
          <c:cat>
            <c:strRef>
              <c:f>VApk2!$AI$1714</c:f>
              <c:strCache>
                <c:ptCount val="1"/>
                <c:pt idx="0">
                  <c:v>95-10</c:v>
                </c:pt>
              </c:strCache>
            </c:strRef>
          </c:cat>
          <c:val>
            <c:numRef>
              <c:f>VApk2!$AI$1722</c:f>
              <c:numCache>
                <c:formatCode>0.0%</c:formatCode>
                <c:ptCount val="1"/>
                <c:pt idx="0">
                  <c:v>6.6055023066193125E-2</c:v>
                </c:pt>
              </c:numCache>
            </c:numRef>
          </c:val>
        </c:ser>
        <c:ser>
          <c:idx val="2"/>
          <c:order val="2"/>
          <c:tx>
            <c:strRef>
              <c:f>VApk2!$AE$1723</c:f>
              <c:strCache>
                <c:ptCount val="1"/>
                <c:pt idx="0">
                  <c:v>Altri sistemi non manifatturieri</c:v>
                </c:pt>
              </c:strCache>
            </c:strRef>
          </c:tx>
          <c:cat>
            <c:strRef>
              <c:f>VApk2!$AI$1714</c:f>
              <c:strCache>
                <c:ptCount val="1"/>
                <c:pt idx="0">
                  <c:v>95-10</c:v>
                </c:pt>
              </c:strCache>
            </c:strRef>
          </c:cat>
          <c:val>
            <c:numRef>
              <c:f>VApk2!$AI$1723</c:f>
              <c:numCache>
                <c:formatCode>0.0%</c:formatCode>
                <c:ptCount val="1"/>
                <c:pt idx="0">
                  <c:v>4.5309745961799215E-3</c:v>
                </c:pt>
              </c:numCache>
            </c:numRef>
          </c:val>
        </c:ser>
        <c:ser>
          <c:idx val="3"/>
          <c:order val="3"/>
          <c:tx>
            <c:strRef>
              <c:f>VApk2!$AE$1724</c:f>
              <c:strCache>
                <c:ptCount val="1"/>
                <c:pt idx="0">
                  <c:v>Sistemi del tessile, delle pelli e dell'abbigliamento</c:v>
                </c:pt>
              </c:strCache>
            </c:strRef>
          </c:tx>
          <c:cat>
            <c:strRef>
              <c:f>VApk2!$AI$1714</c:f>
              <c:strCache>
                <c:ptCount val="1"/>
                <c:pt idx="0">
                  <c:v>95-10</c:v>
                </c:pt>
              </c:strCache>
            </c:strRef>
          </c:cat>
          <c:val>
            <c:numRef>
              <c:f>VApk2!$AI$1724</c:f>
              <c:numCache>
                <c:formatCode>0.0%</c:formatCode>
                <c:ptCount val="1"/>
                <c:pt idx="0">
                  <c:v>1.9077650888404695E-2</c:v>
                </c:pt>
              </c:numCache>
            </c:numRef>
          </c:val>
        </c:ser>
        <c:ser>
          <c:idx val="4"/>
          <c:order val="4"/>
          <c:tx>
            <c:strRef>
              <c:f>VApk2!$AE$1725</c:f>
              <c:strCache>
                <c:ptCount val="1"/>
                <c:pt idx="0">
                  <c:v>Altri sistemi del made in Italy</c:v>
                </c:pt>
              </c:strCache>
            </c:strRef>
          </c:tx>
          <c:cat>
            <c:strRef>
              <c:f>VApk2!$AI$1714</c:f>
              <c:strCache>
                <c:ptCount val="1"/>
                <c:pt idx="0">
                  <c:v>95-10</c:v>
                </c:pt>
              </c:strCache>
            </c:strRef>
          </c:cat>
          <c:val>
            <c:numRef>
              <c:f>VApk2!$AI$1725</c:f>
              <c:numCache>
                <c:formatCode>0.0%</c:formatCode>
                <c:ptCount val="1"/>
                <c:pt idx="0">
                  <c:v>2.0717354053093707E-2</c:v>
                </c:pt>
              </c:numCache>
            </c:numRef>
          </c:val>
        </c:ser>
        <c:ser>
          <c:idx val="5"/>
          <c:order val="5"/>
          <c:tx>
            <c:strRef>
              <c:f>VApk2!$AE$1726</c:f>
              <c:strCache>
                <c:ptCount val="1"/>
                <c:pt idx="0">
                  <c:v>Sistemi della manifattura pesante</c:v>
                </c:pt>
              </c:strCache>
            </c:strRef>
          </c:tx>
          <c:cat>
            <c:strRef>
              <c:f>VApk2!$AI$1714</c:f>
              <c:strCache>
                <c:ptCount val="1"/>
                <c:pt idx="0">
                  <c:v>95-10</c:v>
                </c:pt>
              </c:strCache>
            </c:strRef>
          </c:cat>
          <c:val>
            <c:numRef>
              <c:f>VApk2!$AI$1726</c:f>
              <c:numCache>
                <c:formatCode>0.0%</c:formatCode>
                <c:ptCount val="1"/>
                <c:pt idx="0">
                  <c:v>2.2839048509257368E-3</c:v>
                </c:pt>
              </c:numCache>
            </c:numRef>
          </c:val>
        </c:ser>
        <c:overlap val="100"/>
        <c:axId val="70536576"/>
        <c:axId val="70554752"/>
      </c:barChart>
      <c:catAx>
        <c:axId val="70536576"/>
        <c:scaling>
          <c:orientation val="minMax"/>
        </c:scaling>
        <c:axPos val="b"/>
        <c:tickLblPos val="nextTo"/>
        <c:crossAx val="70554752"/>
        <c:crosses val="autoZero"/>
        <c:auto val="1"/>
        <c:lblAlgn val="ctr"/>
        <c:lblOffset val="100"/>
      </c:catAx>
      <c:valAx>
        <c:axId val="70554752"/>
        <c:scaling>
          <c:orientation val="minMax"/>
        </c:scaling>
        <c:axPos val="l"/>
        <c:majorGridlines/>
        <c:numFmt formatCode="0.0%" sourceLinked="1"/>
        <c:tickLblPos val="nextTo"/>
        <c:crossAx val="705365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>
          <a:latin typeface="Arial Narrow" pitchFamily="34" charset="0"/>
          <a:cs typeface="Arial" pitchFamily="34" charset="0"/>
        </a:defRPr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9.1039449071360384E-2"/>
          <c:y val="3.5907685604377293E-2"/>
          <c:w val="0.52133930184618815"/>
          <c:h val="0.83395573234918341"/>
        </c:manualLayout>
      </c:layout>
      <c:barChart>
        <c:barDir val="col"/>
        <c:grouping val="percentStacked"/>
        <c:ser>
          <c:idx val="0"/>
          <c:order val="0"/>
          <c:tx>
            <c:strRef>
              <c:f>'SLL per tipo'!$A$47</c:f>
              <c:strCache>
                <c:ptCount val="1"/>
                <c:pt idx="0">
                  <c:v>Agricoltura e pesca</c:v>
                </c:pt>
              </c:strCache>
            </c:strRef>
          </c:tx>
          <c:cat>
            <c:strRef>
              <c:f>('SLL per tipo'!$B$46,'SLL per tipo'!$D$46:$H$46)</c:f>
              <c:strCache>
                <c:ptCount val="6"/>
                <c:pt idx="0">
                  <c:v>Toscana</c:v>
                </c:pt>
                <c:pt idx="1">
                  <c:v>Italia</c:v>
                </c:pt>
                <c:pt idx="2">
                  <c:v>Nord Ovest</c:v>
                </c:pt>
                <c:pt idx="3">
                  <c:v>Nord Est</c:v>
                </c:pt>
                <c:pt idx="4">
                  <c:v>Centro </c:v>
                </c:pt>
                <c:pt idx="5">
                  <c:v>Sud</c:v>
                </c:pt>
              </c:strCache>
            </c:strRef>
          </c:cat>
          <c:val>
            <c:numRef>
              <c:f>('SLL per tipo'!$B$47,'SLL per tipo'!$D$47:$H$47)</c:f>
              <c:numCache>
                <c:formatCode>0%</c:formatCode>
                <c:ptCount val="6"/>
                <c:pt idx="0">
                  <c:v>4.0693318152053631E-3</c:v>
                </c:pt>
                <c:pt idx="1">
                  <c:v>4.0192672997693985E-3</c:v>
                </c:pt>
                <c:pt idx="2">
                  <c:v>2.6478339804286962E-3</c:v>
                </c:pt>
                <c:pt idx="3">
                  <c:v>7.1584176793955167E-3</c:v>
                </c:pt>
                <c:pt idx="4">
                  <c:v>1.3126836825553684E-3</c:v>
                </c:pt>
                <c:pt idx="5">
                  <c:v>5.1195163177403672E-3</c:v>
                </c:pt>
              </c:numCache>
            </c:numRef>
          </c:val>
        </c:ser>
        <c:ser>
          <c:idx val="1"/>
          <c:order val="1"/>
          <c:tx>
            <c:strRef>
              <c:f>'SLL per tipo'!$A$48</c:f>
              <c:strCache>
                <c:ptCount val="1"/>
                <c:pt idx="0">
                  <c:v>Commercio e pubblici esercizi</c:v>
                </c:pt>
              </c:strCache>
            </c:strRef>
          </c:tx>
          <c:cat>
            <c:strRef>
              <c:f>('SLL per tipo'!$B$46,'SLL per tipo'!$D$46:$H$46)</c:f>
              <c:strCache>
                <c:ptCount val="6"/>
                <c:pt idx="0">
                  <c:v>Toscana</c:v>
                </c:pt>
                <c:pt idx="1">
                  <c:v>Italia</c:v>
                </c:pt>
                <c:pt idx="2">
                  <c:v>Nord Ovest</c:v>
                </c:pt>
                <c:pt idx="3">
                  <c:v>Nord Est</c:v>
                </c:pt>
                <c:pt idx="4">
                  <c:v>Centro </c:v>
                </c:pt>
                <c:pt idx="5">
                  <c:v>Sud</c:v>
                </c:pt>
              </c:strCache>
            </c:strRef>
          </c:cat>
          <c:val>
            <c:numRef>
              <c:f>('SLL per tipo'!$B$48,'SLL per tipo'!$D$48:$H$48)</c:f>
              <c:numCache>
                <c:formatCode>0%</c:formatCode>
                <c:ptCount val="6"/>
                <c:pt idx="0">
                  <c:v>3.0537220728063197E-2</c:v>
                </c:pt>
                <c:pt idx="1">
                  <c:v>1.9554677599936485E-2</c:v>
                </c:pt>
                <c:pt idx="2">
                  <c:v>1.614926860212465E-2</c:v>
                </c:pt>
                <c:pt idx="3">
                  <c:v>2.0564940956590942E-2</c:v>
                </c:pt>
                <c:pt idx="4">
                  <c:v>1.3874588885629138E-2</c:v>
                </c:pt>
                <c:pt idx="5">
                  <c:v>2.6962354527758796E-2</c:v>
                </c:pt>
              </c:numCache>
            </c:numRef>
          </c:val>
        </c:ser>
        <c:ser>
          <c:idx val="2"/>
          <c:order val="2"/>
          <c:tx>
            <c:strRef>
              <c:f>'SLL per tipo'!$A$49</c:f>
              <c:strCache>
                <c:ptCount val="1"/>
                <c:pt idx="0">
                  <c:v>Estrattivo e energia</c:v>
                </c:pt>
              </c:strCache>
            </c:strRef>
          </c:tx>
          <c:cat>
            <c:strRef>
              <c:f>('SLL per tipo'!$B$46,'SLL per tipo'!$D$46:$H$46)</c:f>
              <c:strCache>
                <c:ptCount val="6"/>
                <c:pt idx="0">
                  <c:v>Toscana</c:v>
                </c:pt>
                <c:pt idx="1">
                  <c:v>Italia</c:v>
                </c:pt>
                <c:pt idx="2">
                  <c:v>Nord Ovest</c:v>
                </c:pt>
                <c:pt idx="3">
                  <c:v>Nord Est</c:v>
                </c:pt>
                <c:pt idx="4">
                  <c:v>Centro </c:v>
                </c:pt>
                <c:pt idx="5">
                  <c:v>Sud</c:v>
                </c:pt>
              </c:strCache>
            </c:strRef>
          </c:cat>
          <c:val>
            <c:numRef>
              <c:f>('SLL per tipo'!$B$49,'SLL per tipo'!$D$49:$H$49)</c:f>
              <c:numCache>
                <c:formatCode>0%</c:formatCode>
                <c:ptCount val="6"/>
                <c:pt idx="0">
                  <c:v>3.3098423453034834E-2</c:v>
                </c:pt>
                <c:pt idx="1">
                  <c:v>3.9162607321825745E-3</c:v>
                </c:pt>
                <c:pt idx="2">
                  <c:v>0</c:v>
                </c:pt>
                <c:pt idx="3">
                  <c:v>1.8963502999174602E-3</c:v>
                </c:pt>
                <c:pt idx="4">
                  <c:v>1.0676878258676505E-2</c:v>
                </c:pt>
                <c:pt idx="5">
                  <c:v>4.5659064318403029E-3</c:v>
                </c:pt>
              </c:numCache>
            </c:numRef>
          </c:val>
        </c:ser>
        <c:ser>
          <c:idx val="3"/>
          <c:order val="3"/>
          <c:tx>
            <c:strRef>
              <c:f>'SLL per tipo'!$A$50</c:f>
              <c:strCache>
                <c:ptCount val="1"/>
                <c:pt idx="0">
                  <c:v>Industria pesante</c:v>
                </c:pt>
              </c:strCache>
            </c:strRef>
          </c:tx>
          <c:cat>
            <c:strRef>
              <c:f>('SLL per tipo'!$B$46,'SLL per tipo'!$D$46:$H$46)</c:f>
              <c:strCache>
                <c:ptCount val="6"/>
                <c:pt idx="0">
                  <c:v>Toscana</c:v>
                </c:pt>
                <c:pt idx="1">
                  <c:v>Italia</c:v>
                </c:pt>
                <c:pt idx="2">
                  <c:v>Nord Ovest</c:v>
                </c:pt>
                <c:pt idx="3">
                  <c:v>Nord Est</c:v>
                </c:pt>
                <c:pt idx="4">
                  <c:v>Centro </c:v>
                </c:pt>
                <c:pt idx="5">
                  <c:v>Sud</c:v>
                </c:pt>
              </c:strCache>
            </c:strRef>
          </c:cat>
          <c:val>
            <c:numRef>
              <c:f>('SLL per tipo'!$B$50,'SLL per tipo'!$D$50:$H$50)</c:f>
              <c:numCache>
                <c:formatCode>0%</c:formatCode>
                <c:ptCount val="6"/>
                <c:pt idx="0">
                  <c:v>0.12901109365207214</c:v>
                </c:pt>
                <c:pt idx="1">
                  <c:v>7.048460480279925E-2</c:v>
                </c:pt>
                <c:pt idx="2">
                  <c:v>0.14030474252516262</c:v>
                </c:pt>
                <c:pt idx="3">
                  <c:v>3.2391005812930064E-2</c:v>
                </c:pt>
                <c:pt idx="4">
                  <c:v>6.7086865442716762E-2</c:v>
                </c:pt>
                <c:pt idx="5">
                  <c:v>2.6861889378973318E-2</c:v>
                </c:pt>
              </c:numCache>
            </c:numRef>
          </c:val>
        </c:ser>
        <c:ser>
          <c:idx val="4"/>
          <c:order val="4"/>
          <c:tx>
            <c:strRef>
              <c:f>'SLL per tipo'!$A$51</c:f>
              <c:strCache>
                <c:ptCount val="1"/>
                <c:pt idx="0">
                  <c:v>Made in Italy</c:v>
                </c:pt>
              </c:strCache>
            </c:strRef>
          </c:tx>
          <c:cat>
            <c:strRef>
              <c:f>('SLL per tipo'!$B$46,'SLL per tipo'!$D$46:$H$46)</c:f>
              <c:strCache>
                <c:ptCount val="6"/>
                <c:pt idx="0">
                  <c:v>Toscana</c:v>
                </c:pt>
                <c:pt idx="1">
                  <c:v>Italia</c:v>
                </c:pt>
                <c:pt idx="2">
                  <c:v>Nord Ovest</c:v>
                </c:pt>
                <c:pt idx="3">
                  <c:v>Nord Est</c:v>
                </c:pt>
                <c:pt idx="4">
                  <c:v>Centro </c:v>
                </c:pt>
                <c:pt idx="5">
                  <c:v>Sud</c:v>
                </c:pt>
              </c:strCache>
            </c:strRef>
          </c:cat>
          <c:val>
            <c:numRef>
              <c:f>('SLL per tipo'!$B$51,'SLL per tipo'!$D$51:$H$51)</c:f>
              <c:numCache>
                <c:formatCode>0%</c:formatCode>
                <c:ptCount val="6"/>
                <c:pt idx="0">
                  <c:v>0.35153959365398685</c:v>
                </c:pt>
                <c:pt idx="1">
                  <c:v>0.2545691457380288</c:v>
                </c:pt>
                <c:pt idx="2">
                  <c:v>0.30239956842736926</c:v>
                </c:pt>
                <c:pt idx="3">
                  <c:v>0.42423500117984908</c:v>
                </c:pt>
                <c:pt idx="4">
                  <c:v>0.22490290237738625</c:v>
                </c:pt>
                <c:pt idx="5">
                  <c:v>8.7662070831003719E-2</c:v>
                </c:pt>
              </c:numCache>
            </c:numRef>
          </c:val>
        </c:ser>
        <c:ser>
          <c:idx val="5"/>
          <c:order val="5"/>
          <c:tx>
            <c:strRef>
              <c:f>'SLL per tipo'!$A$52</c:f>
              <c:strCache>
                <c:ptCount val="1"/>
                <c:pt idx="0">
                  <c:v>Nessuna specializzazione</c:v>
                </c:pt>
              </c:strCache>
            </c:strRef>
          </c:tx>
          <c:cat>
            <c:strRef>
              <c:f>('SLL per tipo'!$B$46,'SLL per tipo'!$D$46:$H$46)</c:f>
              <c:strCache>
                <c:ptCount val="6"/>
                <c:pt idx="0">
                  <c:v>Toscana</c:v>
                </c:pt>
                <c:pt idx="1">
                  <c:v>Italia</c:v>
                </c:pt>
                <c:pt idx="2">
                  <c:v>Nord Ovest</c:v>
                </c:pt>
                <c:pt idx="3">
                  <c:v>Nord Est</c:v>
                </c:pt>
                <c:pt idx="4">
                  <c:v>Centro </c:v>
                </c:pt>
                <c:pt idx="5">
                  <c:v>Sud</c:v>
                </c:pt>
              </c:strCache>
            </c:strRef>
          </c:cat>
          <c:val>
            <c:numRef>
              <c:f>('SLL per tipo'!$B$52,'SLL per tipo'!$D$52:$H$52)</c:f>
              <c:numCache>
                <c:formatCode>0%</c:formatCode>
                <c:ptCount val="6"/>
                <c:pt idx="0">
                  <c:v>4.7798693167530618E-2</c:v>
                </c:pt>
                <c:pt idx="1">
                  <c:v>5.6469503235525492E-2</c:v>
                </c:pt>
                <c:pt idx="2">
                  <c:v>1.1557952009802931E-2</c:v>
                </c:pt>
                <c:pt idx="3">
                  <c:v>2.5559269488540873E-2</c:v>
                </c:pt>
                <c:pt idx="4">
                  <c:v>6.2694645605258115E-2</c:v>
                </c:pt>
                <c:pt idx="5">
                  <c:v>0.12622321576484233</c:v>
                </c:pt>
              </c:numCache>
            </c:numRef>
          </c:val>
        </c:ser>
        <c:ser>
          <c:idx val="6"/>
          <c:order val="6"/>
          <c:tx>
            <c:strRef>
              <c:f>'SLL per tipo'!$A$53</c:f>
              <c:strCache>
                <c:ptCount val="1"/>
                <c:pt idx="0">
                  <c:v>Servizi alle imprese e alla persona</c:v>
                </c:pt>
              </c:strCache>
            </c:strRef>
          </c:tx>
          <c:cat>
            <c:strRef>
              <c:f>('SLL per tipo'!$B$46,'SLL per tipo'!$D$46:$H$46)</c:f>
              <c:strCache>
                <c:ptCount val="6"/>
                <c:pt idx="0">
                  <c:v>Toscana</c:v>
                </c:pt>
                <c:pt idx="1">
                  <c:v>Italia</c:v>
                </c:pt>
                <c:pt idx="2">
                  <c:v>Nord Ovest</c:v>
                </c:pt>
                <c:pt idx="3">
                  <c:v>Nord Est</c:v>
                </c:pt>
                <c:pt idx="4">
                  <c:v>Centro </c:v>
                </c:pt>
                <c:pt idx="5">
                  <c:v>Sud</c:v>
                </c:pt>
              </c:strCache>
            </c:strRef>
          </c:cat>
          <c:val>
            <c:numRef>
              <c:f>('SLL per tipo'!$B$53,'SLL per tipo'!$D$53:$H$53)</c:f>
              <c:numCache>
                <c:formatCode>0%</c:formatCode>
                <c:ptCount val="6"/>
                <c:pt idx="0">
                  <c:v>0</c:v>
                </c:pt>
                <c:pt idx="1">
                  <c:v>6.7531385524027109E-3</c:v>
                </c:pt>
                <c:pt idx="2">
                  <c:v>6.8348441011231824E-3</c:v>
                </c:pt>
                <c:pt idx="3">
                  <c:v>9.1742514351501533E-3</c:v>
                </c:pt>
                <c:pt idx="4">
                  <c:v>0</c:v>
                </c:pt>
                <c:pt idx="5">
                  <c:v>1.000914378455613E-2</c:v>
                </c:pt>
              </c:numCache>
            </c:numRef>
          </c:val>
        </c:ser>
        <c:ser>
          <c:idx val="8"/>
          <c:order val="7"/>
          <c:tx>
            <c:strRef>
              <c:f>'SLL per tipo'!$A$55</c:f>
              <c:strCache>
                <c:ptCount val="1"/>
                <c:pt idx="0">
                  <c:v>Urbano</c:v>
                </c:pt>
              </c:strCache>
            </c:strRef>
          </c:tx>
          <c:cat>
            <c:strRef>
              <c:f>('SLL per tipo'!$B$46,'SLL per tipo'!$D$46:$H$46)</c:f>
              <c:strCache>
                <c:ptCount val="6"/>
                <c:pt idx="0">
                  <c:v>Toscana</c:v>
                </c:pt>
                <c:pt idx="1">
                  <c:v>Italia</c:v>
                </c:pt>
                <c:pt idx="2">
                  <c:v>Nord Ovest</c:v>
                </c:pt>
                <c:pt idx="3">
                  <c:v>Nord Est</c:v>
                </c:pt>
                <c:pt idx="4">
                  <c:v>Centro </c:v>
                </c:pt>
                <c:pt idx="5">
                  <c:v>Sud</c:v>
                </c:pt>
              </c:strCache>
            </c:strRef>
          </c:cat>
          <c:val>
            <c:numRef>
              <c:f>('SLL per tipo'!$B$55,'SLL per tipo'!$D$55:$H$55)</c:f>
              <c:numCache>
                <c:formatCode>0%</c:formatCode>
                <c:ptCount val="6"/>
                <c:pt idx="0">
                  <c:v>0.20882450176852549</c:v>
                </c:pt>
                <c:pt idx="1">
                  <c:v>0.31181111078854762</c:v>
                </c:pt>
                <c:pt idx="2">
                  <c:v>0.16628813271912724</c:v>
                </c:pt>
                <c:pt idx="3">
                  <c:v>0.30228055554612032</c:v>
                </c:pt>
                <c:pt idx="4">
                  <c:v>0.23410033506786279</c:v>
                </c:pt>
                <c:pt idx="5">
                  <c:v>0.5413652712203102</c:v>
                </c:pt>
              </c:numCache>
            </c:numRef>
          </c:val>
        </c:ser>
        <c:ser>
          <c:idx val="9"/>
          <c:order val="8"/>
          <c:tx>
            <c:strRef>
              <c:f>'SLL per tipo'!$A$56</c:f>
              <c:strCache>
                <c:ptCount val="1"/>
                <c:pt idx="0">
                  <c:v>Urbano metropolitano</c:v>
                </c:pt>
              </c:strCache>
            </c:strRef>
          </c:tx>
          <c:cat>
            <c:strRef>
              <c:f>('SLL per tipo'!$B$46,'SLL per tipo'!$D$46:$H$46)</c:f>
              <c:strCache>
                <c:ptCount val="6"/>
                <c:pt idx="0">
                  <c:v>Toscana</c:v>
                </c:pt>
                <c:pt idx="1">
                  <c:v>Italia</c:v>
                </c:pt>
                <c:pt idx="2">
                  <c:v>Nord Ovest</c:v>
                </c:pt>
                <c:pt idx="3">
                  <c:v>Nord Est</c:v>
                </c:pt>
                <c:pt idx="4">
                  <c:v>Centro </c:v>
                </c:pt>
                <c:pt idx="5">
                  <c:v>Sud</c:v>
                </c:pt>
              </c:strCache>
            </c:strRef>
          </c:cat>
          <c:val>
            <c:numRef>
              <c:f>('SLL per tipo'!$B$56,'SLL per tipo'!$D$56:$H$56)</c:f>
              <c:numCache>
                <c:formatCode>0%</c:formatCode>
                <c:ptCount val="6"/>
                <c:pt idx="0">
                  <c:v>0.19512114176158157</c:v>
                </c:pt>
                <c:pt idx="1">
                  <c:v>0.26896715542029653</c:v>
                </c:pt>
                <c:pt idx="2">
                  <c:v>0.35381765763486123</c:v>
                </c:pt>
                <c:pt idx="3">
                  <c:v>0.17674020760150547</c:v>
                </c:pt>
                <c:pt idx="4">
                  <c:v>0.38331042930891601</c:v>
                </c:pt>
                <c:pt idx="5">
                  <c:v>0.16004923277629374</c:v>
                </c:pt>
              </c:numCache>
            </c:numRef>
          </c:val>
        </c:ser>
        <c:overlap val="100"/>
        <c:axId val="41449344"/>
        <c:axId val="41450880"/>
      </c:barChart>
      <c:catAx>
        <c:axId val="41449344"/>
        <c:scaling>
          <c:orientation val="minMax"/>
        </c:scaling>
        <c:axPos val="b"/>
        <c:tickLblPos val="nextTo"/>
        <c:crossAx val="41450880"/>
        <c:crosses val="autoZero"/>
        <c:auto val="1"/>
        <c:lblAlgn val="ctr"/>
        <c:lblOffset val="100"/>
      </c:catAx>
      <c:valAx>
        <c:axId val="41450880"/>
        <c:scaling>
          <c:orientation val="minMax"/>
        </c:scaling>
        <c:axPos val="l"/>
        <c:majorGridlines/>
        <c:numFmt formatCode="0%" sourceLinked="1"/>
        <c:tickLblPos val="nextTo"/>
        <c:crossAx val="41449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237875091754856"/>
          <c:y val="3.6414790717698035E-2"/>
          <c:w val="0.37626183421455756"/>
          <c:h val="0.92717041856460392"/>
        </c:manualLayout>
      </c:layout>
    </c:legend>
    <c:plotVisOnly val="1"/>
  </c:chart>
  <c:txPr>
    <a:bodyPr/>
    <a:lstStyle/>
    <a:p>
      <a:pPr>
        <a:defRPr sz="1400">
          <a:latin typeface="Arial Narrow" pitchFamily="34" charset="0"/>
        </a:defRPr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0.12470384951881021"/>
          <c:y val="5.5022965879265091E-2"/>
          <c:w val="0.4367515310586178"/>
          <c:h val="0.81698308544765219"/>
        </c:manualLayout>
      </c:layout>
      <c:barChart>
        <c:barDir val="col"/>
        <c:grouping val="stacked"/>
        <c:ser>
          <c:idx val="0"/>
          <c:order val="0"/>
          <c:tx>
            <c:strRef>
              <c:f>Foglio2!$N$2</c:f>
              <c:strCache>
                <c:ptCount val="1"/>
                <c:pt idx="0">
                  <c:v>Urbano metropolitano</c:v>
                </c:pt>
              </c:strCache>
            </c:strRef>
          </c:tx>
          <c:cat>
            <c:strRef>
              <c:f>Foglio2!$O$1:$P$1</c:f>
              <c:strCache>
                <c:ptCount val="2"/>
                <c:pt idx="0">
                  <c:v>Toscana</c:v>
                </c:pt>
                <c:pt idx="1">
                  <c:v>Benchmark</c:v>
                </c:pt>
              </c:strCache>
            </c:strRef>
          </c:cat>
          <c:val>
            <c:numRef>
              <c:f>Foglio2!$O$2:$P$2</c:f>
              <c:numCache>
                <c:formatCode>0.0%</c:formatCode>
                <c:ptCount val="2"/>
                <c:pt idx="0">
                  <c:v>8.5485183246795087E-3</c:v>
                </c:pt>
                <c:pt idx="1">
                  <c:v>1.1468994166842985E-2</c:v>
                </c:pt>
              </c:numCache>
            </c:numRef>
          </c:val>
        </c:ser>
        <c:ser>
          <c:idx val="1"/>
          <c:order val="1"/>
          <c:tx>
            <c:strRef>
              <c:f>Foglio2!$N$3</c:f>
              <c:strCache>
                <c:ptCount val="1"/>
                <c:pt idx="0">
                  <c:v>Urbano</c:v>
                </c:pt>
              </c:strCache>
            </c:strRef>
          </c:tx>
          <c:cat>
            <c:strRef>
              <c:f>Foglio2!$O$1:$P$1</c:f>
              <c:strCache>
                <c:ptCount val="2"/>
                <c:pt idx="0">
                  <c:v>Toscana</c:v>
                </c:pt>
                <c:pt idx="1">
                  <c:v>Benchmark</c:v>
                </c:pt>
              </c:strCache>
            </c:strRef>
          </c:cat>
          <c:val>
            <c:numRef>
              <c:f>Foglio2!$O$3:$P$3</c:f>
              <c:numCache>
                <c:formatCode>0.0%</c:formatCode>
                <c:ptCount val="2"/>
                <c:pt idx="0">
                  <c:v>1.1497619246183236E-2</c:v>
                </c:pt>
                <c:pt idx="1">
                  <c:v>9.9231801888194394E-3</c:v>
                </c:pt>
              </c:numCache>
            </c:numRef>
          </c:val>
        </c:ser>
        <c:ser>
          <c:idx val="2"/>
          <c:order val="2"/>
          <c:tx>
            <c:strRef>
              <c:f>Foglio2!$N$4</c:f>
              <c:strCache>
                <c:ptCount val="1"/>
                <c:pt idx="0">
                  <c:v>Agricoltura e pesca</c:v>
                </c:pt>
              </c:strCache>
            </c:strRef>
          </c:tx>
          <c:cat>
            <c:strRef>
              <c:f>Foglio2!$O$1:$P$1</c:f>
              <c:strCache>
                <c:ptCount val="2"/>
                <c:pt idx="0">
                  <c:v>Toscana</c:v>
                </c:pt>
                <c:pt idx="1">
                  <c:v>Benchmark</c:v>
                </c:pt>
              </c:strCache>
            </c:strRef>
          </c:cat>
          <c:val>
            <c:numRef>
              <c:f>Foglio2!$O$4:$P$4</c:f>
              <c:numCache>
                <c:formatCode>0.0%</c:formatCode>
                <c:ptCount val="2"/>
                <c:pt idx="0">
                  <c:v>3.0141111622583312E-4</c:v>
                </c:pt>
                <c:pt idx="1">
                  <c:v>6.9453579624283114E-5</c:v>
                </c:pt>
              </c:numCache>
            </c:numRef>
          </c:val>
        </c:ser>
        <c:ser>
          <c:idx val="3"/>
          <c:order val="3"/>
          <c:tx>
            <c:strRef>
              <c:f>Foglio2!$N$5</c:f>
              <c:strCache>
                <c:ptCount val="1"/>
                <c:pt idx="0">
                  <c:v>Estrattivo e energia</c:v>
                </c:pt>
              </c:strCache>
            </c:strRef>
          </c:tx>
          <c:cat>
            <c:strRef>
              <c:f>Foglio2!$O$1:$P$1</c:f>
              <c:strCache>
                <c:ptCount val="2"/>
                <c:pt idx="0">
                  <c:v>Toscana</c:v>
                </c:pt>
                <c:pt idx="1">
                  <c:v>Benchmark</c:v>
                </c:pt>
              </c:strCache>
            </c:strRef>
          </c:cat>
          <c:val>
            <c:numRef>
              <c:f>Foglio2!$O$5:$P$5</c:f>
              <c:numCache>
                <c:formatCode>0.0%</c:formatCode>
                <c:ptCount val="2"/>
                <c:pt idx="0">
                  <c:v>9.7515361131887679E-4</c:v>
                </c:pt>
                <c:pt idx="1">
                  <c:v>3.4632423535477912E-5</c:v>
                </c:pt>
              </c:numCache>
            </c:numRef>
          </c:val>
        </c:ser>
        <c:ser>
          <c:idx val="4"/>
          <c:order val="4"/>
          <c:tx>
            <c:strRef>
              <c:f>Foglio2!$N$6</c:f>
              <c:strCache>
                <c:ptCount val="1"/>
                <c:pt idx="0">
                  <c:v>Industria pesante</c:v>
                </c:pt>
              </c:strCache>
            </c:strRef>
          </c:tx>
          <c:cat>
            <c:strRef>
              <c:f>Foglio2!$O$1:$P$1</c:f>
              <c:strCache>
                <c:ptCount val="2"/>
                <c:pt idx="0">
                  <c:v>Toscana</c:v>
                </c:pt>
                <c:pt idx="1">
                  <c:v>Benchmark</c:v>
                </c:pt>
              </c:strCache>
            </c:strRef>
          </c:cat>
          <c:val>
            <c:numRef>
              <c:f>Foglio2!$O$6:$P$6</c:f>
              <c:numCache>
                <c:formatCode>0.0%</c:formatCode>
                <c:ptCount val="2"/>
                <c:pt idx="0">
                  <c:v>7.800572221452441E-3</c:v>
                </c:pt>
                <c:pt idx="1">
                  <c:v>4.7639871110764431E-3</c:v>
                </c:pt>
              </c:numCache>
            </c:numRef>
          </c:val>
        </c:ser>
        <c:ser>
          <c:idx val="5"/>
          <c:order val="5"/>
          <c:tx>
            <c:strRef>
              <c:f>Foglio2!$N$7</c:f>
              <c:strCache>
                <c:ptCount val="1"/>
                <c:pt idx="0">
                  <c:v>Made in Italy</c:v>
                </c:pt>
              </c:strCache>
            </c:strRef>
          </c:tx>
          <c:cat>
            <c:strRef>
              <c:f>Foglio2!$O$1:$P$1</c:f>
              <c:strCache>
                <c:ptCount val="2"/>
                <c:pt idx="0">
                  <c:v>Toscana</c:v>
                </c:pt>
                <c:pt idx="1">
                  <c:v>Benchmark</c:v>
                </c:pt>
              </c:strCache>
            </c:strRef>
          </c:cat>
          <c:val>
            <c:numRef>
              <c:f>Foglio2!$O$7:$P$7</c:f>
              <c:numCache>
                <c:formatCode>0.0%</c:formatCode>
                <c:ptCount val="2"/>
                <c:pt idx="0">
                  <c:v>1.2056444649033373E-2</c:v>
                </c:pt>
                <c:pt idx="1">
                  <c:v>1.4520233356478444E-2</c:v>
                </c:pt>
              </c:numCache>
            </c:numRef>
          </c:val>
        </c:ser>
        <c:ser>
          <c:idx val="6"/>
          <c:order val="6"/>
          <c:tx>
            <c:strRef>
              <c:f>Foglio2!$N$8</c:f>
              <c:strCache>
                <c:ptCount val="1"/>
                <c:pt idx="0">
                  <c:v>Commercio e pubblici esercizi</c:v>
                </c:pt>
              </c:strCache>
            </c:strRef>
          </c:tx>
          <c:cat>
            <c:strRef>
              <c:f>Foglio2!$O$1:$P$1</c:f>
              <c:strCache>
                <c:ptCount val="2"/>
                <c:pt idx="0">
                  <c:v>Toscana</c:v>
                </c:pt>
                <c:pt idx="1">
                  <c:v>Benchmark</c:v>
                </c:pt>
              </c:strCache>
            </c:strRef>
          </c:cat>
          <c:val>
            <c:numRef>
              <c:f>Foglio2!$O$8:$P$8</c:f>
              <c:numCache>
                <c:formatCode>0.0%</c:formatCode>
                <c:ptCount val="2"/>
                <c:pt idx="0">
                  <c:v>1.7690665514431274E-3</c:v>
                </c:pt>
                <c:pt idx="1">
                  <c:v>1.6617901320429578E-4</c:v>
                </c:pt>
              </c:numCache>
            </c:numRef>
          </c:val>
        </c:ser>
        <c:ser>
          <c:idx val="7"/>
          <c:order val="7"/>
          <c:tx>
            <c:strRef>
              <c:f>Foglio2!$N$9</c:f>
              <c:strCache>
                <c:ptCount val="1"/>
                <c:pt idx="0">
                  <c:v>Servizi alle imprese e alla persona</c:v>
                </c:pt>
              </c:strCache>
            </c:strRef>
          </c:tx>
          <c:cat>
            <c:strRef>
              <c:f>Foglio2!$O$1:$P$1</c:f>
              <c:strCache>
                <c:ptCount val="2"/>
                <c:pt idx="0">
                  <c:v>Toscana</c:v>
                </c:pt>
                <c:pt idx="1">
                  <c:v>Benchmark</c:v>
                </c:pt>
              </c:strCache>
            </c:strRef>
          </c:cat>
          <c:val>
            <c:numRef>
              <c:f>Foglio2!$O$9:$P$9</c:f>
              <c:numCache>
                <c:formatCode>0.0%</c:formatCode>
                <c:ptCount val="2"/>
                <c:pt idx="0">
                  <c:v>0</c:v>
                </c:pt>
                <c:pt idx="1">
                  <c:v>1.4296490914509396E-4</c:v>
                </c:pt>
              </c:numCache>
            </c:numRef>
          </c:val>
        </c:ser>
        <c:ser>
          <c:idx val="9"/>
          <c:order val="8"/>
          <c:tx>
            <c:strRef>
              <c:f>Foglio2!$N$11</c:f>
              <c:strCache>
                <c:ptCount val="1"/>
                <c:pt idx="0">
                  <c:v>Nessuna specializzazione</c:v>
                </c:pt>
              </c:strCache>
            </c:strRef>
          </c:tx>
          <c:cat>
            <c:strRef>
              <c:f>Foglio2!$O$1:$P$1</c:f>
              <c:strCache>
                <c:ptCount val="2"/>
                <c:pt idx="0">
                  <c:v>Toscana</c:v>
                </c:pt>
                <c:pt idx="1">
                  <c:v>Benchmark</c:v>
                </c:pt>
              </c:strCache>
            </c:strRef>
          </c:cat>
          <c:val>
            <c:numRef>
              <c:f>Foglio2!$O$11:$P$11</c:f>
              <c:numCache>
                <c:formatCode>0.0%</c:formatCode>
                <c:ptCount val="2"/>
                <c:pt idx="0">
                  <c:v>1.8097800355520663E-3</c:v>
                </c:pt>
                <c:pt idx="1">
                  <c:v>4.9259196418309482E-4</c:v>
                </c:pt>
              </c:numCache>
            </c:numRef>
          </c:val>
        </c:ser>
        <c:overlap val="100"/>
        <c:axId val="38292480"/>
        <c:axId val="38299520"/>
      </c:barChart>
      <c:catAx>
        <c:axId val="38292480"/>
        <c:scaling>
          <c:orientation val="minMax"/>
        </c:scaling>
        <c:axPos val="b"/>
        <c:tickLblPos val="nextTo"/>
        <c:crossAx val="38299520"/>
        <c:crosses val="autoZero"/>
        <c:auto val="1"/>
        <c:lblAlgn val="ctr"/>
        <c:lblOffset val="100"/>
      </c:catAx>
      <c:valAx>
        <c:axId val="38299520"/>
        <c:scaling>
          <c:orientation val="minMax"/>
        </c:scaling>
        <c:axPos val="l"/>
        <c:majorGridlines/>
        <c:numFmt formatCode="0.0%" sourceLinked="1"/>
        <c:tickLblPos val="nextTo"/>
        <c:crossAx val="38292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633464566929133"/>
          <c:y val="8.1030183727034147E-2"/>
          <c:w val="0.45699868766404222"/>
          <c:h val="0.83793963254593196"/>
        </c:manualLayout>
      </c:layout>
    </c:legend>
    <c:plotVisOnly val="1"/>
  </c:chart>
  <c:txPr>
    <a:bodyPr/>
    <a:lstStyle/>
    <a:p>
      <a:pPr>
        <a:defRPr sz="1600">
          <a:latin typeface="Arial Narrow" pitchFamily="34" charset="0"/>
        </a:defRPr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stacked"/>
        <c:ser>
          <c:idx val="0"/>
          <c:order val="0"/>
          <c:tx>
            <c:strRef>
              <c:f>Foglio2!$N$24</c:f>
              <c:strCache>
                <c:ptCount val="1"/>
                <c:pt idx="0">
                  <c:v>Urbano metropolitano</c:v>
                </c:pt>
              </c:strCache>
            </c:strRef>
          </c:tx>
          <c:cat>
            <c:strRef>
              <c:f>Foglio2!$O$1:$P$1</c:f>
              <c:strCache>
                <c:ptCount val="2"/>
                <c:pt idx="0">
                  <c:v>Toscana</c:v>
                </c:pt>
                <c:pt idx="1">
                  <c:v>Benchmark</c:v>
                </c:pt>
              </c:strCache>
            </c:strRef>
          </c:cat>
          <c:val>
            <c:numRef>
              <c:f>Foglio2!$O$24:$P$24</c:f>
              <c:numCache>
                <c:formatCode>0.0%</c:formatCode>
                <c:ptCount val="2"/>
                <c:pt idx="0">
                  <c:v>-4.1715980608385732E-3</c:v>
                </c:pt>
                <c:pt idx="1">
                  <c:v>-9.5704222627763583E-3</c:v>
                </c:pt>
              </c:numCache>
            </c:numRef>
          </c:val>
        </c:ser>
        <c:ser>
          <c:idx val="1"/>
          <c:order val="1"/>
          <c:tx>
            <c:strRef>
              <c:f>Foglio2!$N$25</c:f>
              <c:strCache>
                <c:ptCount val="1"/>
                <c:pt idx="0">
                  <c:v>Urbano</c:v>
                </c:pt>
              </c:strCache>
            </c:strRef>
          </c:tx>
          <c:cat>
            <c:strRef>
              <c:f>Foglio2!$O$1:$P$1</c:f>
              <c:strCache>
                <c:ptCount val="2"/>
                <c:pt idx="0">
                  <c:v>Toscana</c:v>
                </c:pt>
                <c:pt idx="1">
                  <c:v>Benchmark</c:v>
                </c:pt>
              </c:strCache>
            </c:strRef>
          </c:cat>
          <c:val>
            <c:numRef>
              <c:f>Foglio2!$O$25:$P$25</c:f>
              <c:numCache>
                <c:formatCode>0.0%</c:formatCode>
                <c:ptCount val="2"/>
                <c:pt idx="0">
                  <c:v>-2.7203068264742103E-3</c:v>
                </c:pt>
                <c:pt idx="1">
                  <c:v>-1.3168560381451315E-3</c:v>
                </c:pt>
              </c:numCache>
            </c:numRef>
          </c:val>
        </c:ser>
        <c:ser>
          <c:idx val="2"/>
          <c:order val="2"/>
          <c:tx>
            <c:strRef>
              <c:f>Foglio2!$N$26</c:f>
              <c:strCache>
                <c:ptCount val="1"/>
                <c:pt idx="0">
                  <c:v>Agricoltura e pesca</c:v>
                </c:pt>
              </c:strCache>
            </c:strRef>
          </c:tx>
          <c:cat>
            <c:strRef>
              <c:f>Foglio2!$O$1:$P$1</c:f>
              <c:strCache>
                <c:ptCount val="2"/>
                <c:pt idx="0">
                  <c:v>Toscana</c:v>
                </c:pt>
                <c:pt idx="1">
                  <c:v>Benchmark</c:v>
                </c:pt>
              </c:strCache>
            </c:strRef>
          </c:cat>
          <c:val>
            <c:numRef>
              <c:f>Foglio2!$O$26:$P$26</c:f>
              <c:numCache>
                <c:formatCode>0.0%</c:formatCode>
                <c:ptCount val="2"/>
                <c:pt idx="0">
                  <c:v>-9.7423188101548611E-5</c:v>
                </c:pt>
                <c:pt idx="1">
                  <c:v>-5.4540580320834149E-5</c:v>
                </c:pt>
              </c:numCache>
            </c:numRef>
          </c:val>
        </c:ser>
        <c:ser>
          <c:idx val="3"/>
          <c:order val="3"/>
          <c:tx>
            <c:strRef>
              <c:f>Foglio2!$N$27</c:f>
              <c:strCache>
                <c:ptCount val="1"/>
                <c:pt idx="0">
                  <c:v>Estrattivo e energia</c:v>
                </c:pt>
              </c:strCache>
            </c:strRef>
          </c:tx>
          <c:cat>
            <c:strRef>
              <c:f>Foglio2!$O$1:$P$1</c:f>
              <c:strCache>
                <c:ptCount val="2"/>
                <c:pt idx="0">
                  <c:v>Toscana</c:v>
                </c:pt>
                <c:pt idx="1">
                  <c:v>Benchmark</c:v>
                </c:pt>
              </c:strCache>
            </c:strRef>
          </c:cat>
          <c:val>
            <c:numRef>
              <c:f>Foglio2!$O$27:$P$27</c:f>
              <c:numCache>
                <c:formatCode>0.0%</c:formatCode>
                <c:ptCount val="2"/>
                <c:pt idx="0">
                  <c:v>-4.4814666526712276E-4</c:v>
                </c:pt>
                <c:pt idx="1">
                  <c:v>5.3453392673241651E-6</c:v>
                </c:pt>
              </c:numCache>
            </c:numRef>
          </c:val>
        </c:ser>
        <c:ser>
          <c:idx val="4"/>
          <c:order val="4"/>
          <c:tx>
            <c:strRef>
              <c:f>Foglio2!$N$28</c:f>
              <c:strCache>
                <c:ptCount val="1"/>
                <c:pt idx="0">
                  <c:v>Industria pesante</c:v>
                </c:pt>
              </c:strCache>
            </c:strRef>
          </c:tx>
          <c:cat>
            <c:strRef>
              <c:f>Foglio2!$O$1:$P$1</c:f>
              <c:strCache>
                <c:ptCount val="2"/>
                <c:pt idx="0">
                  <c:v>Toscana</c:v>
                </c:pt>
                <c:pt idx="1">
                  <c:v>Benchmark</c:v>
                </c:pt>
              </c:strCache>
            </c:strRef>
          </c:cat>
          <c:val>
            <c:numRef>
              <c:f>Foglio2!$O$28:$P$28</c:f>
              <c:numCache>
                <c:formatCode>0.0%</c:formatCode>
                <c:ptCount val="2"/>
                <c:pt idx="0">
                  <c:v>-2.7309919503304995E-3</c:v>
                </c:pt>
                <c:pt idx="1">
                  <c:v>-1.2230861035403067E-3</c:v>
                </c:pt>
              </c:numCache>
            </c:numRef>
          </c:val>
        </c:ser>
        <c:ser>
          <c:idx val="5"/>
          <c:order val="5"/>
          <c:tx>
            <c:strRef>
              <c:f>Foglio2!$N$29</c:f>
              <c:strCache>
                <c:ptCount val="1"/>
                <c:pt idx="0">
                  <c:v>Made in Italy</c:v>
                </c:pt>
              </c:strCache>
            </c:strRef>
          </c:tx>
          <c:cat>
            <c:strRef>
              <c:f>Foglio2!$O$1:$P$1</c:f>
              <c:strCache>
                <c:ptCount val="2"/>
                <c:pt idx="0">
                  <c:v>Toscana</c:v>
                </c:pt>
                <c:pt idx="1">
                  <c:v>Benchmark</c:v>
                </c:pt>
              </c:strCache>
            </c:strRef>
          </c:cat>
          <c:val>
            <c:numRef>
              <c:f>Foglio2!$O$29:$P$29</c:f>
              <c:numCache>
                <c:formatCode>0.0%</c:formatCode>
                <c:ptCount val="2"/>
                <c:pt idx="0">
                  <c:v>-3.6593406524336515E-3</c:v>
                </c:pt>
                <c:pt idx="1">
                  <c:v>-6.5246660680492886E-3</c:v>
                </c:pt>
              </c:numCache>
            </c:numRef>
          </c:val>
        </c:ser>
        <c:ser>
          <c:idx val="6"/>
          <c:order val="6"/>
          <c:tx>
            <c:strRef>
              <c:f>Foglio2!$N$30</c:f>
              <c:strCache>
                <c:ptCount val="1"/>
                <c:pt idx="0">
                  <c:v>Commercio e pubblici esercizi</c:v>
                </c:pt>
              </c:strCache>
            </c:strRef>
          </c:tx>
          <c:cat>
            <c:strRef>
              <c:f>Foglio2!$O$1:$P$1</c:f>
              <c:strCache>
                <c:ptCount val="2"/>
                <c:pt idx="0">
                  <c:v>Toscana</c:v>
                </c:pt>
                <c:pt idx="1">
                  <c:v>Benchmark</c:v>
                </c:pt>
              </c:strCache>
            </c:strRef>
          </c:cat>
          <c:val>
            <c:numRef>
              <c:f>Foglio2!$O$30:$P$30</c:f>
              <c:numCache>
                <c:formatCode>0.0%</c:formatCode>
                <c:ptCount val="2"/>
                <c:pt idx="0">
                  <c:v>-5.0660057812804669E-4</c:v>
                </c:pt>
                <c:pt idx="1">
                  <c:v>-1.9841174568543383E-5</c:v>
                </c:pt>
              </c:numCache>
            </c:numRef>
          </c:val>
        </c:ser>
        <c:ser>
          <c:idx val="7"/>
          <c:order val="7"/>
          <c:tx>
            <c:strRef>
              <c:f>Foglio2!$N$31</c:f>
              <c:strCache>
                <c:ptCount val="1"/>
                <c:pt idx="0">
                  <c:v>Servizi alle imprese e alla persona</c:v>
                </c:pt>
              </c:strCache>
            </c:strRef>
          </c:tx>
          <c:cat>
            <c:strRef>
              <c:f>Foglio2!$O$1:$P$1</c:f>
              <c:strCache>
                <c:ptCount val="2"/>
                <c:pt idx="0">
                  <c:v>Toscana</c:v>
                </c:pt>
                <c:pt idx="1">
                  <c:v>Benchmark</c:v>
                </c:pt>
              </c:strCache>
            </c:strRef>
          </c:cat>
          <c:val>
            <c:numRef>
              <c:f>Foglio2!$O$31:$P$31</c:f>
              <c:numCache>
                <c:formatCode>0.0%</c:formatCode>
                <c:ptCount val="2"/>
                <c:pt idx="0">
                  <c:v>0</c:v>
                </c:pt>
                <c:pt idx="1">
                  <c:v>-2.8810472661171552E-5</c:v>
                </c:pt>
              </c:numCache>
            </c:numRef>
          </c:val>
        </c:ser>
        <c:ser>
          <c:idx val="9"/>
          <c:order val="8"/>
          <c:tx>
            <c:strRef>
              <c:f>Foglio2!$N$33</c:f>
              <c:strCache>
                <c:ptCount val="1"/>
                <c:pt idx="0">
                  <c:v>Nessuna specializzazione</c:v>
                </c:pt>
              </c:strCache>
            </c:strRef>
          </c:tx>
          <c:cat>
            <c:strRef>
              <c:f>Foglio2!$O$1:$P$1</c:f>
              <c:strCache>
                <c:ptCount val="2"/>
                <c:pt idx="0">
                  <c:v>Toscana</c:v>
                </c:pt>
                <c:pt idx="1">
                  <c:v>Benchmark</c:v>
                </c:pt>
              </c:strCache>
            </c:strRef>
          </c:cat>
          <c:val>
            <c:numRef>
              <c:f>Foglio2!$O$33:$P$33</c:f>
              <c:numCache>
                <c:formatCode>0.0%</c:formatCode>
                <c:ptCount val="2"/>
                <c:pt idx="0">
                  <c:v>-8.4789600483220094E-4</c:v>
                </c:pt>
                <c:pt idx="1">
                  <c:v>-2.3030258334810641E-4</c:v>
                </c:pt>
              </c:numCache>
            </c:numRef>
          </c:val>
        </c:ser>
        <c:overlap val="100"/>
        <c:axId val="38340480"/>
        <c:axId val="38342016"/>
      </c:barChart>
      <c:catAx>
        <c:axId val="38340480"/>
        <c:scaling>
          <c:orientation val="minMax"/>
        </c:scaling>
        <c:axPos val="b"/>
        <c:tickLblPos val="high"/>
        <c:crossAx val="38342016"/>
        <c:crosses val="autoZero"/>
        <c:auto val="1"/>
        <c:lblAlgn val="ctr"/>
        <c:lblOffset val="100"/>
      </c:catAx>
      <c:valAx>
        <c:axId val="38342016"/>
        <c:scaling>
          <c:orientation val="minMax"/>
        </c:scaling>
        <c:axPos val="l"/>
        <c:majorGridlines/>
        <c:numFmt formatCode="0.0%" sourceLinked="1"/>
        <c:tickLblPos val="nextTo"/>
        <c:crossAx val="38340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966797900262459"/>
          <c:y val="8.1030183727034147E-2"/>
          <c:w val="0.3736653543307088"/>
          <c:h val="0.83793963254593196"/>
        </c:manualLayout>
      </c:layout>
    </c:legend>
    <c:plotVisOnly val="1"/>
  </c:chart>
  <c:txPr>
    <a:bodyPr/>
    <a:lstStyle/>
    <a:p>
      <a:pPr>
        <a:defRPr sz="1600">
          <a:latin typeface="Arial Narrow" pitchFamily="34" charset="0"/>
        </a:defRPr>
      </a:pPr>
      <a:endParaRPr lang="it-IT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62C2A-370E-4A47-8158-31965B77D138}" type="datetimeFigureOut">
              <a:rPr lang="it-IT" smtClean="0"/>
              <a:pPr/>
              <a:t>09/10/2012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644B3-1717-4C8D-A806-4CE45C09969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D2122-E1FF-4F5F-A341-6E217BB6FAC4}" type="datetimeFigureOut">
              <a:rPr lang="it-IT" smtClean="0"/>
              <a:pPr/>
              <a:t>09/10/2012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EC4DB-6732-4415-888E-AF1ABD3D903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4522"/>
            <a:ext cx="5486400" cy="4115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3886568" y="8689043"/>
            <a:ext cx="2971432" cy="4570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08B060A-47BC-4A91-8A7F-BE31AB601EF7}" type="slidenum">
              <a:rPr lang="it-IT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it-IT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033" y="4344522"/>
            <a:ext cx="5029935" cy="4115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4522"/>
            <a:ext cx="5486400" cy="4115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4522"/>
            <a:ext cx="5486400" cy="4115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4522"/>
            <a:ext cx="5486400" cy="4115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4522"/>
            <a:ext cx="5486400" cy="4115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4522"/>
            <a:ext cx="5486400" cy="4115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4522"/>
            <a:ext cx="5486400" cy="4115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3886568" y="8689043"/>
            <a:ext cx="2971432" cy="4570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1F58562-B65C-47D0-A712-9FF63B193EFA}" type="slidenum">
              <a:rPr lang="it-IT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it-IT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55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033" y="4344522"/>
            <a:ext cx="5029935" cy="4115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3886568" y="8689043"/>
            <a:ext cx="2971432" cy="4570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1F58562-B65C-47D0-A712-9FF63B193EFA}" type="slidenum">
              <a:rPr lang="it-IT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it-IT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55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033" y="4344522"/>
            <a:ext cx="5029935" cy="4115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4522"/>
            <a:ext cx="5486400" cy="4115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3886568" y="8689043"/>
            <a:ext cx="2971432" cy="4570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777AEF9-ED35-4CB6-B848-A4551519A77E}" type="slidenum">
              <a:rPr lang="it-IT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it-IT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19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033" y="4344522"/>
            <a:ext cx="5029935" cy="4115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4522"/>
            <a:ext cx="5486400" cy="4115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4522"/>
            <a:ext cx="5486400" cy="4115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3886568" y="8689043"/>
            <a:ext cx="2971432" cy="4570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8E15357-295A-4118-A467-7CC7CC7456B2}" type="slidenum">
              <a:rPr lang="it-IT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it-IT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033" y="4344522"/>
            <a:ext cx="5029935" cy="4115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3886568" y="8689043"/>
            <a:ext cx="2971432" cy="4570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880CE8-8DF6-476E-BA90-EAF6A0F37F3E}" type="slidenum">
              <a:rPr lang="it-IT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it-IT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033" y="4344522"/>
            <a:ext cx="5029935" cy="4115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3886568" y="8689043"/>
            <a:ext cx="2971432" cy="4570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DED5508-8B2B-48AA-B5A5-CA5BC4C4A369}" type="slidenum">
              <a:rPr lang="it-IT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it-IT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71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033" y="4344522"/>
            <a:ext cx="5029935" cy="4115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3886568" y="8689043"/>
            <a:ext cx="2971432" cy="4570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08B060A-47BC-4A91-8A7F-BE31AB601EF7}" type="slidenum">
              <a:rPr lang="it-IT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it-IT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033" y="4344522"/>
            <a:ext cx="5029935" cy="4115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3886568" y="8689043"/>
            <a:ext cx="2971432" cy="4570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08B060A-47BC-4A91-8A7F-BE31AB601EF7}" type="slidenum">
              <a:rPr lang="it-IT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it-IT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033" y="4344522"/>
            <a:ext cx="5029935" cy="4115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09/10/2012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09/10/2012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Diapositiva tito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42672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it-IT" sz="3200">
                <a:latin typeface="Verdana" charset="0"/>
              </a:rPr>
              <a:t>Luogo, data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514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3600">
                <a:latin typeface="Verdana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09/10/2012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219200" y="2878138"/>
            <a:ext cx="662940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87624" y="836712"/>
            <a:ext cx="6869112" cy="1737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3560" rIns="0" bIns="43560">
            <a:spAutoFit/>
          </a:bodyPr>
          <a:lstStyle/>
          <a:p>
            <a:pPr algn="ctr">
              <a:spcBef>
                <a:spcPts val="2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smtClean="0">
                <a:solidFill>
                  <a:srgbClr val="4527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cs typeface="Times New Roman" pitchFamily="16" charset="0"/>
              </a:rPr>
              <a:t>XXII Edizione degli Incontri di </a:t>
            </a:r>
            <a:r>
              <a:rPr lang="it-IT" sz="2400" dirty="0" err="1" smtClean="0">
                <a:solidFill>
                  <a:srgbClr val="4527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cs typeface="Times New Roman" pitchFamily="16" charset="0"/>
              </a:rPr>
              <a:t>Artimino</a:t>
            </a:r>
            <a:endParaRPr lang="it-IT" sz="2400" dirty="0" smtClean="0">
              <a:solidFill>
                <a:srgbClr val="45274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cs typeface="Times New Roman" pitchFamily="16" charset="0"/>
            </a:endParaRPr>
          </a:p>
          <a:p>
            <a:pPr algn="ctr">
              <a:spcBef>
                <a:spcPts val="2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smtClean="0">
                <a:solidFill>
                  <a:srgbClr val="4527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cs typeface="Times New Roman" pitchFamily="16" charset="0"/>
              </a:rPr>
              <a:t>Nuovo sviluppo industriale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smtClean="0">
                <a:solidFill>
                  <a:srgbClr val="4527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cs typeface="Times New Roman" pitchFamily="16" charset="0"/>
              </a:rPr>
              <a:t>e politiche di sistema</a:t>
            </a:r>
            <a:endParaRPr lang="it-IT" sz="3200" dirty="0">
              <a:solidFill>
                <a:srgbClr val="45274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cs typeface="Times New Roman" pitchFamily="16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15616" y="2708920"/>
            <a:ext cx="6870700" cy="1934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3560" rIns="0" bIns="43560">
            <a:spAutoFit/>
          </a:bodyPr>
          <a:lstStyle/>
          <a:p>
            <a:pPr algn="ctr">
              <a:spcBef>
                <a:spcPts val="2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cs typeface="Times New Roman" pitchFamily="16" charset="0"/>
              </a:rPr>
              <a:t>I sistemi economici dei territori toscani: identificazione, struttura ed evoluzione</a:t>
            </a:r>
            <a:endParaRPr lang="it-IT" sz="40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cs typeface="Times New Roman" pitchFamily="16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67544" y="5157192"/>
            <a:ext cx="8242300" cy="911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3560" rIns="0" bIns="4356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dirty="0">
                <a:solidFill>
                  <a:srgbClr val="4527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Simone Bertini e David </a:t>
            </a:r>
            <a:r>
              <a:rPr lang="it-IT" sz="2400" b="1" dirty="0" err="1">
                <a:solidFill>
                  <a:srgbClr val="4527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Burgalassi</a:t>
            </a:r>
            <a:endParaRPr lang="it-IT" sz="2400" b="1" dirty="0">
              <a:solidFill>
                <a:srgbClr val="452747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 algn="ctr">
              <a:spcBef>
                <a:spcPts val="12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dirty="0" smtClean="0">
                <a:solidFill>
                  <a:srgbClr val="4527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cs typeface="Times New Roman" pitchFamily="16" charset="0"/>
              </a:rPr>
              <a:t>IRPET</a:t>
            </a:r>
            <a:endParaRPr lang="it-IT" sz="2000" b="1" dirty="0">
              <a:solidFill>
                <a:srgbClr val="45274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0" y="1588"/>
            <a:ext cx="9144000" cy="10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7120" tIns="43560" rIns="87120" bIns="43560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A2. Dal punto di vista settoriale</a:t>
            </a:r>
            <a:endParaRPr lang="it-IT" sz="38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Text Box 2" hidden="1"/>
          <p:cNvSpPr txBox="1">
            <a:spLocks noChangeArrowheads="1"/>
          </p:cNvSpPr>
          <p:nvPr/>
        </p:nvSpPr>
        <p:spPr bwMode="auto">
          <a:xfrm>
            <a:off x="609600" y="993775"/>
            <a:ext cx="777240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49275" y="1031875"/>
            <a:ext cx="7978775" cy="49123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7120" tIns="43560" rIns="87120" bIns="43560">
            <a:spAutoFit/>
          </a:bodyPr>
          <a:lstStyle/>
          <a:p>
            <a:pPr marL="439738" lvl="1" indent="-439738" algn="just">
              <a:spcBef>
                <a:spcPts val="1875"/>
              </a:spcBef>
              <a:buClr>
                <a:srgbClr val="BD007C"/>
              </a:buClr>
              <a:buFont typeface="Wingdings" charset="2"/>
              <a:buChar char="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800" dirty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Classificazione dei sistemi locali in base alla specializzazione economica prevalente</a:t>
            </a:r>
          </a:p>
          <a:p>
            <a:pPr marL="874713" lvl="1" indent="-441325" algn="just">
              <a:spcBef>
                <a:spcPts val="1250"/>
              </a:spcBef>
              <a:buClr>
                <a:srgbClr val="BD007C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Eterogeneità dei sistemi locali</a:t>
            </a:r>
          </a:p>
          <a:p>
            <a:pPr marL="874713" lvl="1" indent="-441325" algn="just">
              <a:spcBef>
                <a:spcPts val="1250"/>
              </a:spcBef>
              <a:buClr>
                <a:srgbClr val="BD007C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Ruolo della dimensione urbana</a:t>
            </a:r>
          </a:p>
          <a:p>
            <a:pPr marL="439738" lvl="1" indent="-439738" algn="just">
              <a:spcBef>
                <a:spcPts val="1875"/>
              </a:spcBef>
              <a:buClr>
                <a:srgbClr val="BD007C"/>
              </a:buClr>
              <a:buFont typeface="Wingdings" charset="2"/>
              <a:buChar char="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A </a:t>
            </a:r>
            <a:r>
              <a:rPr lang="it-IT" sz="2800" dirty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livello nazionale: tassonomia ISTAT dei Sistemi Locali del Lavoro (2005)</a:t>
            </a:r>
          </a:p>
          <a:p>
            <a:pPr marL="874713" lvl="1" indent="-441325" algn="just">
              <a:spcBef>
                <a:spcPts val="600"/>
              </a:spcBef>
              <a:buClr>
                <a:srgbClr val="BD007C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Sistemi non manifatturieri (urbani e non)</a:t>
            </a:r>
          </a:p>
          <a:p>
            <a:pPr marL="874713" lvl="1" indent="-441325" algn="just">
              <a:spcBef>
                <a:spcPts val="600"/>
              </a:spcBef>
              <a:buClr>
                <a:srgbClr val="BD007C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S</a:t>
            </a:r>
            <a:r>
              <a:rPr lang="it-IT" sz="24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istemi </a:t>
            </a:r>
            <a:r>
              <a:rPr lang="it-IT" sz="2400" dirty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della manifattura pesante</a:t>
            </a:r>
          </a:p>
          <a:p>
            <a:pPr marL="874713" lvl="1" indent="-441325" algn="just">
              <a:spcBef>
                <a:spcPts val="600"/>
              </a:spcBef>
              <a:buClr>
                <a:srgbClr val="BD007C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Sistemi </a:t>
            </a:r>
            <a:r>
              <a:rPr lang="it-IT" sz="2400" dirty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non manifatturieri</a:t>
            </a:r>
          </a:p>
          <a:p>
            <a:pPr marL="874713" lvl="1" indent="-441325" algn="just">
              <a:spcBef>
                <a:spcPts val="600"/>
              </a:spcBef>
              <a:buClr>
                <a:srgbClr val="BD007C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Sistemi </a:t>
            </a:r>
            <a:r>
              <a:rPr lang="it-IT" sz="2400" dirty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non specializzati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7" name="Picture 6" descr="Irpet_marchio_compl_neg_c"/>
            <p:cNvPicPr>
              <a:picLocks noChangeAspect="1" noChangeArrowheads="1"/>
            </p:cNvPicPr>
            <p:nvPr/>
          </p:nvPicPr>
          <p:blipFill>
            <a:blip r:embed="rId3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 hidden="1"/>
          <p:cNvSpPr txBox="1">
            <a:spLocks noChangeArrowheads="1"/>
          </p:cNvSpPr>
          <p:nvPr/>
        </p:nvSpPr>
        <p:spPr bwMode="auto">
          <a:xfrm>
            <a:off x="609600" y="993775"/>
            <a:ext cx="777240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2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7120" tIns="43560" rIns="87120" bIns="43560">
            <a:spAutoFit/>
          </a:bodyPr>
          <a:lstStyle/>
          <a:p>
            <a:pPr marL="514350" indent="-514350" algn="ctr">
              <a:spcBef>
                <a:spcPts val="1875"/>
              </a:spcBef>
              <a:buClr>
                <a:srgbClr val="BD007C"/>
              </a:buClr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B1. Le </a:t>
            </a:r>
            <a:r>
              <a:rPr lang="it-IT" sz="3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traiettorie sub </a:t>
            </a:r>
            <a:r>
              <a:rPr lang="it-IT" sz="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regionali. I SEL</a:t>
            </a:r>
            <a:endParaRPr lang="it-IT" sz="3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1588"/>
            <a:ext cx="9144000" cy="1112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6" name="Grafico 5"/>
          <p:cNvGraphicFramePr/>
          <p:nvPr/>
        </p:nvGraphicFramePr>
        <p:xfrm>
          <a:off x="251520" y="1268760"/>
          <a:ext cx="54006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5508104" y="3140968"/>
          <a:ext cx="3366120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po 7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10" name="Picture 6" descr="Irpet_marchio_compl_neg_c"/>
            <p:cNvPicPr>
              <a:picLocks noChangeAspect="1" noChangeArrowheads="1"/>
            </p:cNvPicPr>
            <p:nvPr/>
          </p:nvPicPr>
          <p:blipFill>
            <a:blip r:embed="rId5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 hidden="1"/>
          <p:cNvSpPr txBox="1">
            <a:spLocks noChangeArrowheads="1"/>
          </p:cNvSpPr>
          <p:nvPr/>
        </p:nvSpPr>
        <p:spPr bwMode="auto">
          <a:xfrm>
            <a:off x="609600" y="993775"/>
            <a:ext cx="777240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2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7120" tIns="43560" rIns="87120" bIns="43560">
            <a:spAutoFit/>
          </a:bodyPr>
          <a:lstStyle/>
          <a:p>
            <a:pPr marL="514350" indent="-514350" algn="ctr">
              <a:spcBef>
                <a:spcPts val="1875"/>
              </a:spcBef>
              <a:buClr>
                <a:srgbClr val="BD007C"/>
              </a:buClr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A2. Le traiettorie sub regionali. I SLL</a:t>
            </a:r>
            <a:endParaRPr lang="it-IT" sz="3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1588"/>
            <a:ext cx="9144000" cy="1112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8" name="Grafico 7"/>
          <p:cNvGraphicFramePr/>
          <p:nvPr/>
        </p:nvGraphicFramePr>
        <p:xfrm>
          <a:off x="179512" y="836712"/>
          <a:ext cx="54006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/>
          <p:nvPr/>
        </p:nvGraphicFramePr>
        <p:xfrm>
          <a:off x="5780400" y="2924944"/>
          <a:ext cx="3363600" cy="317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uppo 6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11" name="Picture 6" descr="Irpet_marchio_compl_neg_c"/>
            <p:cNvPicPr>
              <a:picLocks noChangeAspect="1" noChangeArrowheads="1"/>
            </p:cNvPicPr>
            <p:nvPr/>
          </p:nvPicPr>
          <p:blipFill>
            <a:blip r:embed="rId5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79512" y="3933056"/>
            <a:ext cx="5648920" cy="2311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7120" tIns="43560" rIns="87120" bIns="43560">
            <a:spAutoFit/>
          </a:bodyPr>
          <a:lstStyle/>
          <a:p>
            <a:pPr algn="ctr">
              <a:spcBef>
                <a:spcPts val="1875"/>
              </a:spcBef>
              <a:tabLst>
                <a:tab pos="-5133975" algn="l"/>
                <a:tab pos="-4219575" algn="l"/>
                <a:tab pos="-3305175" algn="l"/>
                <a:tab pos="-2390775" algn="l"/>
                <a:tab pos="-1476375" algn="l"/>
                <a:tab pos="-561975" algn="l"/>
                <a:tab pos="352425" algn="l"/>
                <a:tab pos="1266825" algn="l"/>
                <a:tab pos="2181225" algn="l"/>
                <a:tab pos="3095625" algn="l"/>
                <a:tab pos="4010025" algn="l"/>
                <a:tab pos="4924425" algn="l"/>
              </a:tabLst>
            </a:pPr>
            <a:r>
              <a:rPr lang="it-IT" sz="22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I contributi </a:t>
            </a:r>
            <a:r>
              <a:rPr lang="it-IT" sz="22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maggiori </a:t>
            </a:r>
            <a:r>
              <a:rPr lang="it-IT" sz="22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provengono dalle </a:t>
            </a:r>
            <a:r>
              <a:rPr lang="it-IT" sz="22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aree </a:t>
            </a:r>
            <a:r>
              <a:rPr lang="it-IT" sz="22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urbane e </a:t>
            </a:r>
            <a:r>
              <a:rPr lang="it-IT" sz="22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secondariamente dai sistemi di industrializzazione leggera </a:t>
            </a:r>
          </a:p>
          <a:p>
            <a:pPr algn="ctr">
              <a:spcBef>
                <a:spcPts val="1500"/>
              </a:spcBef>
              <a:tabLst>
                <a:tab pos="-5133975" algn="l"/>
                <a:tab pos="-4219575" algn="l"/>
                <a:tab pos="-3305175" algn="l"/>
                <a:tab pos="-2390775" algn="l"/>
                <a:tab pos="-1476375" algn="l"/>
                <a:tab pos="-561975" algn="l"/>
                <a:tab pos="352425" algn="l"/>
                <a:tab pos="1266825" algn="l"/>
                <a:tab pos="2181225" algn="l"/>
                <a:tab pos="3095625" algn="l"/>
                <a:tab pos="4010025" algn="l"/>
                <a:tab pos="4924425" algn="l"/>
              </a:tabLst>
            </a:pPr>
            <a:r>
              <a:rPr lang="it-IT" sz="22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Le prestazioni </a:t>
            </a:r>
            <a:r>
              <a:rPr lang="it-IT" sz="22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dei sistemi urbani toscani </a:t>
            </a:r>
            <a:r>
              <a:rPr lang="it-IT" sz="22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sono però inferiori </a:t>
            </a:r>
            <a:r>
              <a:rPr lang="it-IT" sz="22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rispetto </a:t>
            </a:r>
            <a:r>
              <a:rPr lang="it-IT" sz="22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all’Italia </a:t>
            </a:r>
            <a:r>
              <a:rPr lang="it-IT" sz="22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centrale e </a:t>
            </a:r>
            <a:r>
              <a:rPr lang="it-IT" sz="22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alle regioni </a:t>
            </a:r>
            <a:r>
              <a:rPr lang="it-IT" sz="22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più avanzate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 hidden="1"/>
          <p:cNvSpPr txBox="1">
            <a:spLocks noChangeArrowheads="1"/>
          </p:cNvSpPr>
          <p:nvPr/>
        </p:nvSpPr>
        <p:spPr bwMode="auto">
          <a:xfrm>
            <a:off x="609600" y="993775"/>
            <a:ext cx="777240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1588"/>
            <a:ext cx="9144000" cy="1112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7" name="Grafico 6"/>
          <p:cNvGraphicFramePr/>
          <p:nvPr/>
        </p:nvGraphicFramePr>
        <p:xfrm>
          <a:off x="4067944" y="3573016"/>
          <a:ext cx="4839841" cy="2599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co 9"/>
          <p:cNvGraphicFramePr/>
          <p:nvPr/>
        </p:nvGraphicFramePr>
        <p:xfrm>
          <a:off x="251520" y="908720"/>
          <a:ext cx="5580112" cy="2743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po 7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11" name="Picture 6" descr="Irpet_marchio_compl_neg_c"/>
            <p:cNvPicPr>
              <a:picLocks noChangeAspect="1" noChangeArrowheads="1"/>
            </p:cNvPicPr>
            <p:nvPr/>
          </p:nvPicPr>
          <p:blipFill>
            <a:blip r:embed="rId5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2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7120" tIns="43560" rIns="87120" bIns="43560">
            <a:spAutoFit/>
          </a:bodyPr>
          <a:lstStyle/>
          <a:p>
            <a:pPr marL="514350" indent="-514350" algn="ctr">
              <a:spcBef>
                <a:spcPts val="1875"/>
              </a:spcBef>
              <a:buClr>
                <a:srgbClr val="BD007C"/>
              </a:buClr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A2. Le traiettorie sub regionali. I SLL</a:t>
            </a:r>
            <a:endParaRPr lang="it-IT" sz="3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7092280" y="3573016"/>
            <a:ext cx="1656184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604267" y="836712"/>
            <a:ext cx="8216205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Punto di partenza: Movimenti pendolari, CP 2001</a:t>
            </a:r>
            <a:endParaRPr lang="it-IT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6" name="Picture 6" descr="Irpet_marchio_compl_neg_c"/>
            <p:cNvPicPr>
              <a:picLocks noChangeAspect="1" noChangeArrowheads="1"/>
            </p:cNvPicPr>
            <p:nvPr/>
          </p:nvPicPr>
          <p:blipFill>
            <a:blip r:embed="rId3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11560" y="1310093"/>
            <a:ext cx="576064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Funzione di centralità e di </a:t>
            </a:r>
            <a:r>
              <a:rPr lang="it-IT" sz="2000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autocontenimento</a:t>
            </a:r>
            <a:endParaRPr lang="it-IT" sz="200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11560" y="1772816"/>
            <a:ext cx="792088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LOCALITA’ POTENZIALI CHE CONCENTRANO POSTI </a:t>
            </a:r>
            <a:r>
              <a:rPr lang="it-IT" sz="2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DI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LAVORO</a:t>
            </a:r>
            <a:endParaRPr lang="it-IT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611560" y="2203301"/>
            <a:ext cx="612068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Analisi dell’</a:t>
            </a:r>
            <a:r>
              <a:rPr lang="it-IT" sz="2000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autocontenimento</a:t>
            </a:r>
            <a:r>
              <a:rPr lang="it-IT" sz="2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dal lato della domanda e dal lato dell’offerta</a:t>
            </a:r>
            <a:endParaRPr lang="it-IT" sz="200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611560" y="5023189"/>
            <a:ext cx="7632848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Associazione delle località non candidate alle località che concentrano posti di lavoro e ai proto-sistemi</a:t>
            </a:r>
            <a:endParaRPr lang="it-IT" sz="200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395536" y="1124744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395536" y="1556792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395536" y="2060848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/>
          <p:cNvSpPr/>
          <p:nvPr/>
        </p:nvSpPr>
        <p:spPr>
          <a:xfrm>
            <a:off x="395536" y="2924944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/>
          <p:cNvSpPr/>
          <p:nvPr/>
        </p:nvSpPr>
        <p:spPr>
          <a:xfrm>
            <a:off x="395536" y="5013176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683568" y="5835021"/>
            <a:ext cx="871296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SISTEMI LOCALI DEL LAVORO</a:t>
            </a:r>
            <a:endParaRPr lang="it-IT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1" name="Freccia angolare in su 20"/>
          <p:cNvSpPr/>
          <p:nvPr/>
        </p:nvSpPr>
        <p:spPr>
          <a:xfrm rot="5400000">
            <a:off x="359532" y="5769260"/>
            <a:ext cx="432048" cy="216024"/>
          </a:xfrm>
          <a:prstGeom prst="bent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0" y="1589"/>
            <a:ext cx="9144000" cy="6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7120" tIns="43560" rIns="87120" bIns="43560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Verso una stima dell’unità di analisi</a:t>
            </a:r>
            <a:endParaRPr lang="it-IT" sz="3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611560" y="2985376"/>
            <a:ext cx="792088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LOCALITA’ CHE CONCENTRANO POSTI </a:t>
            </a:r>
            <a:r>
              <a:rPr lang="it-IT" sz="2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DI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LAVORO E LOCALITA’ CANDIDATE</a:t>
            </a:r>
            <a:endParaRPr lang="it-IT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611560" y="3705456"/>
            <a:ext cx="612068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Analisi dell’</a:t>
            </a:r>
            <a:r>
              <a:rPr lang="it-IT" sz="2000" dirty="0" err="1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autocontenimento</a:t>
            </a:r>
            <a:r>
              <a:rPr lang="it-IT" sz="2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dal lato della domanda e dal lato dell’offerta</a:t>
            </a:r>
            <a:endParaRPr lang="it-IT" sz="200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9" name="Freccia in giù 28"/>
          <p:cNvSpPr/>
          <p:nvPr/>
        </p:nvSpPr>
        <p:spPr>
          <a:xfrm>
            <a:off x="395536" y="3643461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in giù 29"/>
          <p:cNvSpPr/>
          <p:nvPr/>
        </p:nvSpPr>
        <p:spPr>
          <a:xfrm>
            <a:off x="395536" y="4365104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611560" y="4375117"/>
            <a:ext cx="792088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LOCALITA’ CHE CONCENTRANO POSTI </a:t>
            </a:r>
            <a:r>
              <a:rPr lang="it-IT" sz="2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DI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LAVORO E PROTO-SISTEMI</a:t>
            </a:r>
            <a:endParaRPr lang="it-IT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676275" y="619125"/>
            <a:ext cx="8216205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Punto di partenza: Addetti alle Unità Locali, CIS 2001, 36 settori</a:t>
            </a:r>
            <a:endParaRPr lang="it-IT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grpSp>
        <p:nvGrpSpPr>
          <p:cNvPr id="2" name="Gruppo 3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6" name="Picture 6" descr="Irpet_marchio_compl_neg_c"/>
            <p:cNvPicPr>
              <a:picLocks noChangeAspect="1" noChangeArrowheads="1"/>
            </p:cNvPicPr>
            <p:nvPr/>
          </p:nvPicPr>
          <p:blipFill>
            <a:blip r:embed="rId3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83568" y="1010485"/>
            <a:ext cx="576064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Verifica di massa critica minima settoriale</a:t>
            </a:r>
            <a:endParaRPr lang="it-IT" sz="200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83568" y="1484784"/>
            <a:ext cx="4255765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Indice di specializzazione settoriale</a:t>
            </a:r>
            <a:endParaRPr lang="it-IT" sz="200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683568" y="1988840"/>
            <a:ext cx="727280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Verifica dell’incidenza dei settori di specializzazione</a:t>
            </a:r>
            <a:endParaRPr lang="it-IT" sz="200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683568" y="2492896"/>
            <a:ext cx="7632848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Considerazione della variabilità degli indici di specializzazione in funzione delle caratteristiche produttive settoriali</a:t>
            </a:r>
            <a:endParaRPr lang="it-IT" sz="200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683568" y="3284984"/>
            <a:ext cx="7632848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Considerazione della massa critica minima dei settori di specializzazione</a:t>
            </a:r>
            <a:endParaRPr lang="it-IT" sz="200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683568" y="4005064"/>
            <a:ext cx="7632848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Considerazione dell’incidenza dei servizi all’impresa e alla persona e della popolazione residente</a:t>
            </a:r>
            <a:endParaRPr lang="it-IT" sz="200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467544" y="908720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467544" y="1268760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467544" y="1772816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/>
          <p:nvPr/>
        </p:nvSpPr>
        <p:spPr>
          <a:xfrm>
            <a:off x="467544" y="2348880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/>
          <p:cNvSpPr/>
          <p:nvPr/>
        </p:nvSpPr>
        <p:spPr>
          <a:xfrm>
            <a:off x="467544" y="3140968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/>
          <p:cNvSpPr/>
          <p:nvPr/>
        </p:nvSpPr>
        <p:spPr>
          <a:xfrm>
            <a:off x="467544" y="3933056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683568" y="4826909"/>
            <a:ext cx="871296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Non specializzato, Agricolo, Manifatturiero, Turistico, Urbano  </a:t>
            </a:r>
            <a:endParaRPr lang="it-IT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1" name="Freccia angolare in su 20"/>
          <p:cNvSpPr/>
          <p:nvPr/>
        </p:nvSpPr>
        <p:spPr>
          <a:xfrm rot="5400000">
            <a:off x="359532" y="4761148"/>
            <a:ext cx="432048" cy="216024"/>
          </a:xfrm>
          <a:prstGeom prst="bent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giù 21"/>
          <p:cNvSpPr/>
          <p:nvPr/>
        </p:nvSpPr>
        <p:spPr>
          <a:xfrm>
            <a:off x="467544" y="5373216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683568" y="5311221"/>
            <a:ext cx="763284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Incidenza dei servizi avanzati nei sistemi urbani</a:t>
            </a:r>
            <a:endParaRPr lang="it-IT" sz="2000" dirty="0">
              <a:solidFill>
                <a:srgbClr val="00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683568" y="5907029"/>
            <a:ext cx="820891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Sistemi Urbani distinti in avanzati e non avanzati (già metro e non)</a:t>
            </a:r>
            <a:endParaRPr lang="it-IT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5" name="Freccia angolare in su 24"/>
          <p:cNvSpPr/>
          <p:nvPr/>
        </p:nvSpPr>
        <p:spPr>
          <a:xfrm rot="5400000">
            <a:off x="359532" y="5841268"/>
            <a:ext cx="432048" cy="216024"/>
          </a:xfrm>
          <a:prstGeom prst="bent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0" y="1589"/>
            <a:ext cx="9144000" cy="6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7120" tIns="43560" rIns="87120" bIns="43560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Verso una tassonomia dei SLL</a:t>
            </a:r>
            <a:endParaRPr lang="it-IT" sz="3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l.dropbox.com/u/62223723/SLL_Italia_tassonomia_Irpet.jpg"/>
          <p:cNvPicPr>
            <a:picLocks noChangeAspect="1" noChangeArrowheads="1"/>
          </p:cNvPicPr>
          <p:nvPr/>
        </p:nvPicPr>
        <p:blipFill>
          <a:blip r:embed="rId2" cstate="print"/>
          <a:srcRect l="9796" t="11146" r="8313" b="21471"/>
          <a:stretch>
            <a:fillRect/>
          </a:stretch>
        </p:blipFill>
        <p:spPr bwMode="auto">
          <a:xfrm>
            <a:off x="683568" y="764704"/>
            <a:ext cx="4752528" cy="5526195"/>
          </a:xfrm>
          <a:prstGeom prst="rect">
            <a:avLst/>
          </a:prstGeom>
          <a:noFill/>
        </p:spPr>
      </p:pic>
      <p:pic>
        <p:nvPicPr>
          <p:cNvPr id="3" name="Picture 2" descr="https://dl.dropbox.com/u/62223723/SLL_Italia_tassonomia_Irpet.jpg"/>
          <p:cNvPicPr>
            <a:picLocks noChangeAspect="1" noChangeArrowheads="1"/>
          </p:cNvPicPr>
          <p:nvPr/>
        </p:nvPicPr>
        <p:blipFill>
          <a:blip r:embed="rId3" cstate="print"/>
          <a:srcRect l="5713" t="76600" r="63815" b="7141"/>
          <a:stretch>
            <a:fillRect/>
          </a:stretch>
        </p:blipFill>
        <p:spPr bwMode="auto">
          <a:xfrm>
            <a:off x="5220072" y="1340768"/>
            <a:ext cx="2100939" cy="1584176"/>
          </a:xfrm>
          <a:prstGeom prst="rect">
            <a:avLst/>
          </a:prstGeom>
          <a:noFill/>
        </p:spPr>
      </p:pic>
      <p:grpSp>
        <p:nvGrpSpPr>
          <p:cNvPr id="2" name="Gruppo 5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8" name="Picture 6" descr="Irpet_marchio_compl_neg_c"/>
            <p:cNvPicPr>
              <a:picLocks noChangeAspect="1" noChangeArrowheads="1"/>
            </p:cNvPicPr>
            <p:nvPr/>
          </p:nvPicPr>
          <p:blipFill>
            <a:blip r:embed="rId4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0" y="1588"/>
            <a:ext cx="9144000" cy="10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7120" tIns="43560" rIns="87120" bIns="43560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Le caratteristiche dei SLL</a:t>
            </a:r>
            <a:endParaRPr lang="it-IT" sz="38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83568" y="5517232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4" name="Picture 6" descr="Irpet_marchio_compl_neg_c"/>
            <p:cNvPicPr>
              <a:picLocks noChangeAspect="1" noChangeArrowheads="1"/>
            </p:cNvPicPr>
            <p:nvPr/>
          </p:nvPicPr>
          <p:blipFill>
            <a:blip r:embed="rId2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https://dl.dropbox.com/u/62223723/SLL_tassonomia_IRPET_Toscana.jpg"/>
          <p:cNvPicPr>
            <a:picLocks noChangeAspect="1" noChangeArrowheads="1"/>
          </p:cNvPicPr>
          <p:nvPr/>
        </p:nvPicPr>
        <p:blipFill>
          <a:blip r:embed="rId3" cstate="print"/>
          <a:srcRect l="4888" t="6466" r="7131" b="23343"/>
          <a:stretch>
            <a:fillRect/>
          </a:stretch>
        </p:blipFill>
        <p:spPr bwMode="auto">
          <a:xfrm>
            <a:off x="683568" y="836711"/>
            <a:ext cx="4464496" cy="5043227"/>
          </a:xfrm>
          <a:prstGeom prst="rect">
            <a:avLst/>
          </a:prstGeom>
          <a:noFill/>
        </p:spPr>
      </p:pic>
      <p:pic>
        <p:nvPicPr>
          <p:cNvPr id="6" name="Picture 2" descr="https://dl.dropbox.com/u/62223723/SLL_tassonomia_IRPET_Toscana.jpg"/>
          <p:cNvPicPr>
            <a:picLocks noChangeAspect="1" noChangeArrowheads="1"/>
          </p:cNvPicPr>
          <p:nvPr/>
        </p:nvPicPr>
        <p:blipFill>
          <a:blip r:embed="rId3" cstate="print"/>
          <a:srcRect l="4698" t="76657" r="65975" b="7233"/>
          <a:stretch>
            <a:fillRect/>
          </a:stretch>
        </p:blipFill>
        <p:spPr bwMode="auto">
          <a:xfrm>
            <a:off x="5940152" y="2132856"/>
            <a:ext cx="2036798" cy="1584176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611560" y="5373216"/>
            <a:ext cx="172819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0" y="1588"/>
            <a:ext cx="9144000" cy="10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7120" tIns="43560" rIns="87120" bIns="43560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Le caratteristiche dei SLL</a:t>
            </a:r>
            <a:endParaRPr lang="it-IT" sz="38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0" y="1588"/>
            <a:ext cx="9144000" cy="1112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7120" tIns="43560" rIns="87120" bIns="4356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8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Specializzazioni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15900" y="1612900"/>
            <a:ext cx="2286000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rgbClr val="000000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In Toscana: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000" dirty="0">
              <a:solidFill>
                <a:srgbClr val="00000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>
              <a:buFont typeface="Arial Narrow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rgbClr val="000000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Ruolo dei SLL del </a:t>
            </a:r>
            <a:r>
              <a:rPr lang="it-IT" sz="2000" dirty="0" err="1">
                <a:solidFill>
                  <a:srgbClr val="000000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Made</a:t>
            </a:r>
            <a:r>
              <a:rPr lang="it-IT" sz="2000" dirty="0">
                <a:solidFill>
                  <a:srgbClr val="000000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 in Italy</a:t>
            </a:r>
          </a:p>
          <a:p>
            <a:pPr>
              <a:buFont typeface="Arial Narrow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000" dirty="0">
              <a:solidFill>
                <a:srgbClr val="00000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>
              <a:buFont typeface="Arial Narrow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rgbClr val="000000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  <a:t>Minore peso dei sistemi urbani</a:t>
            </a:r>
          </a:p>
          <a:p>
            <a:pPr>
              <a:buFont typeface="Arial Narrow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771800" y="5589240"/>
            <a:ext cx="39751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Addetti residenti nei SLL, 2010</a:t>
            </a:r>
          </a:p>
          <a:p>
            <a:pPr>
              <a:buFont typeface="Arial Narrow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0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8" name="Picture 6" descr="Irpet_marchio_compl_neg_c"/>
            <p:cNvPicPr>
              <a:picLocks noChangeAspect="1" noChangeArrowheads="1"/>
            </p:cNvPicPr>
            <p:nvPr/>
          </p:nvPicPr>
          <p:blipFill>
            <a:blip r:embed="rId3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" name="Grafico 8"/>
          <p:cNvGraphicFramePr/>
          <p:nvPr/>
        </p:nvGraphicFramePr>
        <p:xfrm>
          <a:off x="1907704" y="836712"/>
          <a:ext cx="698477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Contributi alla crescita degli occupati (</a:t>
            </a:r>
            <a:r>
              <a:rPr lang="it-IT" sz="36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pre-crisi</a:t>
            </a:r>
            <a:r>
              <a:rPr lang="it-IT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6" name="Picture 6" descr="Irpet_marchio_compl_neg_c"/>
            <p:cNvPicPr>
              <a:picLocks noChangeAspect="1" noChangeArrowheads="1"/>
            </p:cNvPicPr>
            <p:nvPr/>
          </p:nvPicPr>
          <p:blipFill>
            <a:blip r:embed="rId3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" name="Grafico 6"/>
          <p:cNvGraphicFramePr/>
          <p:nvPr/>
        </p:nvGraphicFramePr>
        <p:xfrm>
          <a:off x="467543" y="980728"/>
          <a:ext cx="780086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39552" y="1052736"/>
            <a:ext cx="8208912" cy="5674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7120" tIns="43560" rIns="87120" bIns="43560">
            <a:spAutoFit/>
          </a:bodyPr>
          <a:lstStyle/>
          <a:p>
            <a:pPr marL="439738" indent="-439738" algn="just">
              <a:spcBef>
                <a:spcPts val="600"/>
              </a:spcBef>
              <a:buClr>
                <a:srgbClr val="BD007C"/>
              </a:buClr>
              <a:buFont typeface="Wingdings" charset="2"/>
              <a:buChar char="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30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La domanda di ricerca</a:t>
            </a:r>
            <a:endParaRPr lang="it-IT" sz="3000" dirty="0">
              <a:solidFill>
                <a:srgbClr val="000000"/>
              </a:solidFill>
              <a:latin typeface="Calibri" pitchFamily="32" charset="0"/>
              <a:ea typeface="ＭＳ Ｐゴシック" charset="0"/>
              <a:cs typeface="ＭＳ Ｐゴシック" charset="0"/>
            </a:endParaRPr>
          </a:p>
          <a:p>
            <a:pPr marL="874800" lvl="1" indent="-457200" algn="just">
              <a:spcBef>
                <a:spcPts val="600"/>
              </a:spcBef>
              <a:buClr>
                <a:srgbClr val="BD007C"/>
              </a:buClr>
              <a:buFont typeface="Arial" pitchFamily="34" charset="0"/>
              <a:buChar char="•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400" dirty="0" smtClean="0">
                <a:latin typeface="Calibri" pitchFamily="32" charset="0"/>
                <a:ea typeface="ＭＳ Ｐゴシック" charset="0"/>
                <a:cs typeface="ＭＳ Ｐゴシック" charset="0"/>
              </a:rPr>
              <a:t>Esistono regioni economiche integrate in cui il sistema economico regionale può essere distinto ?</a:t>
            </a:r>
          </a:p>
          <a:p>
            <a:pPr marL="439738" indent="-439738" algn="just">
              <a:spcBef>
                <a:spcPts val="600"/>
              </a:spcBef>
              <a:buClr>
                <a:srgbClr val="BD007C"/>
              </a:buClr>
              <a:buFont typeface="Wingdings" charset="2"/>
              <a:buChar char="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3000" dirty="0" smtClean="0">
                <a:latin typeface="Calibri" pitchFamily="32" charset="0"/>
                <a:ea typeface="ＭＳ Ｐゴシック" charset="0"/>
                <a:cs typeface="ＭＳ Ｐゴシック" charset="0"/>
              </a:rPr>
              <a:t>Il punto di partenza</a:t>
            </a:r>
            <a:endParaRPr lang="it-IT" sz="3000" dirty="0">
              <a:latin typeface="Calibri" pitchFamily="32" charset="0"/>
              <a:ea typeface="ＭＳ Ｐゴシック" charset="0"/>
              <a:cs typeface="ＭＳ Ｐゴシック" charset="0"/>
            </a:endParaRPr>
          </a:p>
          <a:p>
            <a:pPr marL="874713" lvl="1" indent="-441325" algn="just">
              <a:spcBef>
                <a:spcPts val="600"/>
              </a:spcBef>
              <a:buClr>
                <a:srgbClr val="BD007C"/>
              </a:buClr>
              <a:buFont typeface="Arial" pitchFamily="34" charset="0"/>
              <a:buChar char="•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400" dirty="0" smtClean="0">
                <a:latin typeface="Calibri" pitchFamily="32" charset="0"/>
                <a:ea typeface="ＭＳ Ｐゴシック" charset="0"/>
                <a:cs typeface="ＭＳ Ｐゴシック" charset="0"/>
              </a:rPr>
              <a:t>La definizione delle aree del documento dell’</a:t>
            </a:r>
            <a:r>
              <a:rPr lang="it-IT" sz="2400" dirty="0" err="1" smtClean="0">
                <a:latin typeface="Calibri" pitchFamily="32" charset="0"/>
                <a:ea typeface="ＭＳ Ｐゴシック" charset="0"/>
                <a:cs typeface="ＭＳ Ｐゴシック" charset="0"/>
              </a:rPr>
              <a:t>Irpet</a:t>
            </a:r>
            <a:r>
              <a:rPr lang="it-IT" sz="2400" dirty="0" smtClean="0">
                <a:latin typeface="Calibri" pitchFamily="32" charset="0"/>
                <a:ea typeface="ＭＳ Ｐゴシック" charset="0"/>
                <a:cs typeface="ＭＳ Ｐゴシック" charset="0"/>
              </a:rPr>
              <a:t> 1975, i SLL Istat, i SEL </a:t>
            </a:r>
            <a:r>
              <a:rPr lang="it-IT" sz="2400" dirty="0" err="1" smtClean="0">
                <a:latin typeface="Calibri" pitchFamily="32" charset="0"/>
                <a:ea typeface="ＭＳ Ｐゴシック" charset="0"/>
                <a:cs typeface="ＭＳ Ｐゴシック" charset="0"/>
              </a:rPr>
              <a:t>Irpet</a:t>
            </a:r>
            <a:endParaRPr lang="it-IT" sz="2400" dirty="0">
              <a:latin typeface="Calibri" pitchFamily="32" charset="0"/>
              <a:ea typeface="ＭＳ Ｐゴシック" charset="0"/>
              <a:cs typeface="ＭＳ Ｐゴシック" charset="0"/>
            </a:endParaRPr>
          </a:p>
          <a:p>
            <a:pPr marL="417513" indent="-441325" algn="just">
              <a:spcBef>
                <a:spcPts val="600"/>
              </a:spcBef>
              <a:buClr>
                <a:srgbClr val="BD007C"/>
              </a:buClr>
              <a:buFont typeface="Wingdings" pitchFamily="2" charset="2"/>
              <a:buChar char="ü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3000" dirty="0" smtClean="0">
                <a:latin typeface="Calibri" pitchFamily="32" charset="0"/>
                <a:ea typeface="ＭＳ Ｐゴシック" charset="0"/>
                <a:cs typeface="ＭＳ Ｐゴシック" charset="0"/>
              </a:rPr>
              <a:t>La classificazione è ancora attuale ?</a:t>
            </a:r>
          </a:p>
          <a:p>
            <a:pPr marL="874713" lvl="1" indent="-441325" algn="just">
              <a:spcBef>
                <a:spcPts val="600"/>
              </a:spcBef>
              <a:buClr>
                <a:srgbClr val="BD007C"/>
              </a:buClr>
              <a:buFont typeface="Arial" pitchFamily="34" charset="0"/>
              <a:buChar char="•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400" dirty="0" smtClean="0">
                <a:latin typeface="Calibri" pitchFamily="32" charset="0"/>
                <a:ea typeface="ＭＳ Ｐゴシック" charset="0"/>
                <a:cs typeface="ＭＳ Ｐゴシック" charset="0"/>
              </a:rPr>
              <a:t>Performance delle tipologie di SLL e di SEL</a:t>
            </a:r>
          </a:p>
          <a:p>
            <a:pPr marL="417513" indent="-441325" algn="just">
              <a:spcBef>
                <a:spcPts val="600"/>
              </a:spcBef>
              <a:buClr>
                <a:srgbClr val="BD007C"/>
              </a:buClr>
              <a:buFont typeface="Wingdings" pitchFamily="2" charset="2"/>
              <a:buChar char="ü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3000" dirty="0" smtClean="0">
                <a:latin typeface="Calibri" pitchFamily="32" charset="0"/>
                <a:ea typeface="ＭＳ Ｐゴシック" charset="0"/>
                <a:cs typeface="ＭＳ Ｐゴシック" charset="0"/>
              </a:rPr>
              <a:t>Quali possibili alternative</a:t>
            </a:r>
          </a:p>
          <a:p>
            <a:pPr marL="874713" lvl="1" indent="-441325" algn="just">
              <a:spcBef>
                <a:spcPts val="600"/>
              </a:spcBef>
              <a:buClr>
                <a:srgbClr val="BD007C"/>
              </a:buClr>
              <a:buFont typeface="Arial" pitchFamily="34" charset="0"/>
              <a:buChar char="•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400" dirty="0" smtClean="0">
                <a:latin typeface="Calibri" pitchFamily="32" charset="0"/>
                <a:ea typeface="ＭＳ Ｐゴシック" charset="0"/>
                <a:cs typeface="ＭＳ Ｐゴシック" charset="0"/>
              </a:rPr>
              <a:t>Le unità elementari di analisi</a:t>
            </a:r>
          </a:p>
          <a:p>
            <a:pPr marL="874713" lvl="1" indent="-441325" algn="just">
              <a:spcBef>
                <a:spcPts val="600"/>
              </a:spcBef>
              <a:buClr>
                <a:srgbClr val="BD007C"/>
              </a:buClr>
              <a:buFont typeface="Arial" pitchFamily="34" charset="0"/>
              <a:buChar char="•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400" dirty="0" smtClean="0">
                <a:latin typeface="Calibri" pitchFamily="32" charset="0"/>
                <a:ea typeface="ＭＳ Ｐゴシック" charset="0"/>
                <a:cs typeface="ＭＳ Ｐゴシック" charset="0"/>
              </a:rPr>
              <a:t>Le loro possibili aggregazioni</a:t>
            </a:r>
          </a:p>
          <a:p>
            <a:pPr marL="417513" indent="-441325" algn="just">
              <a:spcBef>
                <a:spcPts val="600"/>
              </a:spcBef>
              <a:buClr>
                <a:srgbClr val="BD007C"/>
              </a:buClr>
              <a:buFont typeface="Wingdings" pitchFamily="2" charset="2"/>
              <a:buChar char="ü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endParaRPr lang="it-IT" sz="3000" dirty="0" smtClean="0"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1588"/>
            <a:ext cx="9144000" cy="10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7120" tIns="43560" rIns="87120" bIns="43560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Sommario</a:t>
            </a:r>
            <a:endParaRPr lang="it-IT" sz="38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5" name="Picture 6" descr="Irpet_marchio_compl_neg_c"/>
            <p:cNvPicPr>
              <a:picLocks noChangeAspect="1" noChangeArrowheads="1"/>
            </p:cNvPicPr>
            <p:nvPr/>
          </p:nvPicPr>
          <p:blipFill>
            <a:blip r:embed="rId2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9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Contributi alla crescita degli occupati (crisi)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6" name="Picture 6" descr="Irpet_marchio_compl_neg_c"/>
            <p:cNvPicPr>
              <a:picLocks noChangeAspect="1" noChangeArrowheads="1"/>
            </p:cNvPicPr>
            <p:nvPr/>
          </p:nvPicPr>
          <p:blipFill>
            <a:blip r:embed="rId3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" name="Grafico 8"/>
          <p:cNvGraphicFramePr/>
          <p:nvPr/>
        </p:nvGraphicFramePr>
        <p:xfrm>
          <a:off x="467544" y="1196752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9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Contributi alla crescita della </a:t>
            </a:r>
            <a:r>
              <a:rPr lang="it-IT" sz="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produttività</a:t>
            </a:r>
            <a:endParaRPr lang="it-IT" sz="3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6" name="Picture 6" descr="Irpet_marchio_compl_neg_c"/>
            <p:cNvPicPr>
              <a:picLocks noChangeAspect="1" noChangeArrowheads="1"/>
            </p:cNvPicPr>
            <p:nvPr/>
          </p:nvPicPr>
          <p:blipFill>
            <a:blip r:embed="rId3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" name="Grafico 6"/>
          <p:cNvGraphicFramePr/>
          <p:nvPr/>
        </p:nvGraphicFramePr>
        <p:xfrm>
          <a:off x="539552" y="980728"/>
          <a:ext cx="7632848" cy="502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/>
        </p:nvGraphicFramePr>
        <p:xfrm>
          <a:off x="179512" y="1196752"/>
          <a:ext cx="869471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9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Contributi alla crescita della </a:t>
            </a:r>
            <a:r>
              <a:rPr lang="it-IT" sz="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produttività</a:t>
            </a:r>
            <a:endParaRPr lang="it-IT" sz="3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6" name="Picture 6" descr="Irpet_marchio_compl_neg_c"/>
            <p:cNvPicPr>
              <a:picLocks noChangeAspect="1" noChangeArrowheads="1"/>
            </p:cNvPicPr>
            <p:nvPr/>
          </p:nvPicPr>
          <p:blipFill>
            <a:blip r:embed="rId3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0" y="1588"/>
            <a:ext cx="9144000" cy="10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7120" tIns="43560" rIns="87120" bIns="43560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L’aggregazione dei sistemi locali</a:t>
            </a:r>
            <a:endParaRPr lang="it-IT" sz="38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Text Box 2" hidden="1"/>
          <p:cNvSpPr txBox="1">
            <a:spLocks noChangeArrowheads="1"/>
          </p:cNvSpPr>
          <p:nvPr/>
        </p:nvSpPr>
        <p:spPr bwMode="auto">
          <a:xfrm>
            <a:off x="609600" y="993775"/>
            <a:ext cx="777240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09649" y="692696"/>
            <a:ext cx="7978775" cy="5689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7120" tIns="43560" rIns="87120" bIns="43560">
            <a:spAutoFit/>
          </a:bodyPr>
          <a:lstStyle/>
          <a:p>
            <a:pPr marL="514350" indent="-514350" algn="just">
              <a:spcBef>
                <a:spcPts val="1875"/>
              </a:spcBef>
              <a:buClr>
                <a:srgbClr val="BD007C"/>
              </a:buClr>
              <a:buFont typeface="+mj-lt"/>
              <a:buAutoNum type="alphaU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30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Verifica dell’esistenza di regioni economiche</a:t>
            </a:r>
            <a:endParaRPr lang="it-IT" sz="3000" dirty="0">
              <a:solidFill>
                <a:srgbClr val="000000"/>
              </a:solidFill>
              <a:latin typeface="Calibri" pitchFamily="32" charset="0"/>
              <a:ea typeface="ＭＳ Ｐゴシック" charset="0"/>
              <a:cs typeface="ＭＳ Ｐゴシック" charset="0"/>
            </a:endParaRPr>
          </a:p>
          <a:p>
            <a:pPr marL="947738" lvl="1" indent="-514350" algn="just">
              <a:spcBef>
                <a:spcPts val="600"/>
              </a:spcBef>
              <a:buClr>
                <a:srgbClr val="BD007C"/>
              </a:buClr>
              <a:buFont typeface="+mj-lt"/>
              <a:buAutoNum type="romanL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400" dirty="0" err="1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Autocontenimento</a:t>
            </a:r>
            <a:endParaRPr lang="it-IT" sz="2400" dirty="0">
              <a:solidFill>
                <a:srgbClr val="000000"/>
              </a:solidFill>
              <a:latin typeface="Calibri" pitchFamily="32" charset="0"/>
              <a:ea typeface="ＭＳ Ｐゴシック" charset="0"/>
              <a:cs typeface="ＭＳ Ｐゴシック" charset="0"/>
            </a:endParaRPr>
          </a:p>
          <a:p>
            <a:pPr marL="947738" lvl="1" indent="-514350" algn="just">
              <a:spcBef>
                <a:spcPts val="600"/>
              </a:spcBef>
              <a:buClr>
                <a:srgbClr val="BD007C"/>
              </a:buClr>
              <a:buFont typeface="+mj-lt"/>
              <a:buAutoNum type="romanL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Massa critica</a:t>
            </a:r>
          </a:p>
          <a:p>
            <a:pPr marL="947738" lvl="1" indent="-514350" algn="just">
              <a:spcBef>
                <a:spcPts val="600"/>
              </a:spcBef>
              <a:buClr>
                <a:srgbClr val="BD007C"/>
              </a:buClr>
              <a:buFont typeface="+mj-lt"/>
              <a:buAutoNum type="romanL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Relazioni</a:t>
            </a:r>
          </a:p>
          <a:p>
            <a:pPr marL="514350" indent="-514350" algn="just">
              <a:spcBef>
                <a:spcPts val="1800"/>
              </a:spcBef>
              <a:buClr>
                <a:srgbClr val="BD007C"/>
              </a:buClr>
              <a:buFont typeface="+mj-lt"/>
              <a:buAutoNum type="alphaU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30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Necessità di aggregare le aree</a:t>
            </a:r>
          </a:p>
          <a:p>
            <a:pPr marL="947738" lvl="1" indent="-514350" algn="just">
              <a:spcBef>
                <a:spcPts val="600"/>
              </a:spcBef>
              <a:buClr>
                <a:srgbClr val="BD007C"/>
              </a:buClr>
              <a:buFont typeface="+mj-lt"/>
              <a:buAutoNum type="romanL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Identificazione delle filiere di specializzazione</a:t>
            </a:r>
          </a:p>
          <a:p>
            <a:pPr marL="947738" lvl="1" indent="-514350" algn="just">
              <a:spcBef>
                <a:spcPts val="600"/>
              </a:spcBef>
              <a:buClr>
                <a:srgbClr val="BD007C"/>
              </a:buClr>
              <a:buFont typeface="+mj-lt"/>
              <a:buAutoNum type="romanL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Aggregazione delle aree sulla base del metodo proposto da </a:t>
            </a:r>
            <a:r>
              <a:rPr lang="it-IT" sz="2400" dirty="0" err="1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BdI</a:t>
            </a:r>
            <a:r>
              <a:rPr lang="it-IT" sz="24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 per le aree industriali</a:t>
            </a:r>
          </a:p>
          <a:p>
            <a:pPr marL="490538" indent="-514350" algn="just">
              <a:spcBef>
                <a:spcPts val="1800"/>
              </a:spcBef>
              <a:buClr>
                <a:srgbClr val="BD007C"/>
              </a:buClr>
              <a:buFont typeface="+mj-lt"/>
              <a:buAutoNum type="alphaU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30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Possibilità di considerare nell’aggregazione anche altre dimensioni</a:t>
            </a:r>
          </a:p>
          <a:p>
            <a:pPr marL="490538" indent="-514350" algn="just">
              <a:spcBef>
                <a:spcPts val="1800"/>
              </a:spcBef>
              <a:buClr>
                <a:srgbClr val="BD007C"/>
              </a:buClr>
              <a:buFont typeface="+mj-lt"/>
              <a:buAutoNum type="alphaU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30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Confronto interregionale???</a:t>
            </a:r>
          </a:p>
        </p:txBody>
      </p:sp>
      <p:grpSp>
        <p:nvGrpSpPr>
          <p:cNvPr id="2" name="Gruppo 4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7" name="Picture 6" descr="Irpet_marchio_compl_neg_c"/>
            <p:cNvPicPr>
              <a:picLocks noChangeAspect="1" noChangeArrowheads="1"/>
            </p:cNvPicPr>
            <p:nvPr/>
          </p:nvPicPr>
          <p:blipFill>
            <a:blip r:embed="rId3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s://dl.dropbox.com/u/62223723/SLL_Toscana_Fili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0074"/>
            <a:ext cx="8839200" cy="6257926"/>
          </a:xfrm>
          <a:prstGeom prst="rect">
            <a:avLst/>
          </a:prstGeom>
          <a:noFill/>
        </p:spPr>
      </p:pic>
      <p:grpSp>
        <p:nvGrpSpPr>
          <p:cNvPr id="3" name="Gruppo 2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5" name="Picture 6" descr="Irpet_marchio_compl_neg_c"/>
            <p:cNvPicPr>
              <a:picLocks noChangeAspect="1" noChangeArrowheads="1"/>
            </p:cNvPicPr>
            <p:nvPr/>
          </p:nvPicPr>
          <p:blipFill>
            <a:blip r:embed="rId3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1588"/>
            <a:ext cx="9144000" cy="10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7120" tIns="43560" rIns="87120" bIns="43560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Le filiere</a:t>
            </a:r>
            <a:endParaRPr lang="it-IT" sz="38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0" y="1588"/>
            <a:ext cx="9144000" cy="10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7120" tIns="43560" rIns="87120" bIns="43560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8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Sviluppi</a:t>
            </a:r>
          </a:p>
        </p:txBody>
      </p:sp>
      <p:sp>
        <p:nvSpPr>
          <p:cNvPr id="33794" name="Text Box 2" hidden="1"/>
          <p:cNvSpPr txBox="1">
            <a:spLocks noChangeArrowheads="1"/>
          </p:cNvSpPr>
          <p:nvPr/>
        </p:nvSpPr>
        <p:spPr bwMode="auto">
          <a:xfrm>
            <a:off x="609600" y="993775"/>
            <a:ext cx="777240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67544" y="764704"/>
            <a:ext cx="7978775" cy="53047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7120" tIns="43560" rIns="87120" bIns="43560">
            <a:spAutoFit/>
          </a:bodyPr>
          <a:lstStyle/>
          <a:p>
            <a:pPr marL="514350" indent="-514350" algn="just">
              <a:spcBef>
                <a:spcPts val="1875"/>
              </a:spcBef>
              <a:buClr>
                <a:srgbClr val="BD007C"/>
              </a:buClr>
              <a:buFont typeface="+mj-lt"/>
              <a:buAutoNum type="alphaU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30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Sviluppo </a:t>
            </a:r>
            <a:r>
              <a:rPr lang="it-IT" sz="3000" dirty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dell’algoritmo di classificazione</a:t>
            </a:r>
          </a:p>
          <a:p>
            <a:pPr marL="947738" lvl="1" indent="-514350" algn="just">
              <a:spcBef>
                <a:spcPts val="600"/>
              </a:spcBef>
              <a:buClr>
                <a:srgbClr val="BD007C"/>
              </a:buClr>
              <a:buFont typeface="+mj-lt"/>
              <a:buAutoNum type="romanL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La considerazione del grado </a:t>
            </a:r>
            <a:r>
              <a:rPr lang="it-IT" sz="2400" dirty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di urbanizzazione</a:t>
            </a:r>
          </a:p>
          <a:p>
            <a:pPr marL="947738" lvl="1" indent="-514350" algn="just">
              <a:spcBef>
                <a:spcPts val="600"/>
              </a:spcBef>
              <a:buClr>
                <a:srgbClr val="BD007C"/>
              </a:buClr>
              <a:buFont typeface="+mj-lt"/>
              <a:buAutoNum type="romanL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Il passaggio dai </a:t>
            </a:r>
            <a:r>
              <a:rPr lang="it-IT" sz="2400" dirty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settori alle </a:t>
            </a:r>
            <a:r>
              <a:rPr lang="it-IT" sz="24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filiere</a:t>
            </a:r>
          </a:p>
          <a:p>
            <a:pPr marL="514350" indent="-514350" algn="just">
              <a:spcBef>
                <a:spcPts val="1800"/>
              </a:spcBef>
              <a:buClr>
                <a:srgbClr val="BD007C"/>
              </a:buClr>
              <a:buFont typeface="+mj-lt"/>
              <a:buAutoNum type="alphaU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30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Sviluppo nell’identificazione delle unità spaziali</a:t>
            </a:r>
          </a:p>
          <a:p>
            <a:pPr marL="947738" lvl="1" indent="-514350" algn="just">
              <a:spcBef>
                <a:spcPts val="600"/>
              </a:spcBef>
              <a:buClr>
                <a:srgbClr val="BD007C"/>
              </a:buClr>
              <a:buFont typeface="+mj-lt"/>
              <a:buAutoNum type="romanL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La revisione dei SLL</a:t>
            </a:r>
          </a:p>
          <a:p>
            <a:pPr marL="947738" lvl="1" indent="-514350" algn="just">
              <a:spcBef>
                <a:spcPts val="600"/>
              </a:spcBef>
              <a:buClr>
                <a:srgbClr val="BD007C"/>
              </a:buClr>
              <a:buFont typeface="+mj-lt"/>
              <a:buAutoNum type="romanL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L’aggregazione dei SLL in base ai legami funzionali</a:t>
            </a:r>
          </a:p>
          <a:p>
            <a:pPr marL="490538" indent="-514350" algn="just">
              <a:spcBef>
                <a:spcPts val="1800"/>
              </a:spcBef>
              <a:buClr>
                <a:srgbClr val="BD007C"/>
              </a:buClr>
              <a:buFont typeface="+mj-lt"/>
              <a:buAutoNum type="alphaU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30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Collegamento con l’analisi micro</a:t>
            </a:r>
          </a:p>
          <a:p>
            <a:pPr marL="947738" lvl="1" indent="-514350" algn="just">
              <a:spcBef>
                <a:spcPts val="600"/>
              </a:spcBef>
              <a:buClr>
                <a:srgbClr val="BD007C"/>
              </a:buClr>
              <a:buFont typeface="+mj-lt"/>
              <a:buAutoNum type="romanL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L’Osservatorio sulle imprese</a:t>
            </a:r>
          </a:p>
          <a:p>
            <a:pPr marL="947738" lvl="1" indent="-514350" algn="just">
              <a:spcBef>
                <a:spcPts val="600"/>
              </a:spcBef>
              <a:buClr>
                <a:srgbClr val="BD007C"/>
              </a:buClr>
              <a:buFont typeface="+mj-lt"/>
              <a:buAutoNum type="romanL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L’organizzazione dei servizi</a:t>
            </a:r>
          </a:p>
          <a:p>
            <a:pPr marL="490538" indent="-514350" algn="just">
              <a:spcBef>
                <a:spcPts val="1800"/>
              </a:spcBef>
              <a:buClr>
                <a:srgbClr val="BD007C"/>
              </a:buClr>
              <a:buFont typeface="+mj-lt"/>
              <a:buAutoNum type="alphaU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30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Interazione con le altre dimensioni di analisi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7" name="Picture 6" descr="Irpet_marchio_compl_neg_c"/>
            <p:cNvPicPr>
              <a:picLocks noChangeAspect="1" noChangeArrowheads="1"/>
            </p:cNvPicPr>
            <p:nvPr/>
          </p:nvPicPr>
          <p:blipFill>
            <a:blip r:embed="rId3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219200" y="2878138"/>
            <a:ext cx="662940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87624" y="836712"/>
            <a:ext cx="6869112" cy="1737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3560" rIns="0" bIns="43560">
            <a:spAutoFit/>
          </a:bodyPr>
          <a:lstStyle/>
          <a:p>
            <a:pPr algn="ctr">
              <a:spcBef>
                <a:spcPts val="2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smtClean="0">
                <a:solidFill>
                  <a:srgbClr val="4527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cs typeface="Times New Roman" pitchFamily="16" charset="0"/>
              </a:rPr>
              <a:t>XXII Edizione degli Incontri di </a:t>
            </a:r>
            <a:r>
              <a:rPr lang="it-IT" sz="2400" dirty="0" err="1" smtClean="0">
                <a:solidFill>
                  <a:srgbClr val="4527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cs typeface="Times New Roman" pitchFamily="16" charset="0"/>
              </a:rPr>
              <a:t>Artimino</a:t>
            </a:r>
            <a:endParaRPr lang="it-IT" sz="2400" dirty="0" smtClean="0">
              <a:solidFill>
                <a:srgbClr val="45274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cs typeface="Times New Roman" pitchFamily="16" charset="0"/>
            </a:endParaRPr>
          </a:p>
          <a:p>
            <a:pPr algn="ctr">
              <a:spcBef>
                <a:spcPts val="2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smtClean="0">
                <a:solidFill>
                  <a:srgbClr val="4527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cs typeface="Times New Roman" pitchFamily="16" charset="0"/>
              </a:rPr>
              <a:t>Nuovo sviluppo industriale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 smtClean="0">
                <a:solidFill>
                  <a:srgbClr val="4527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cs typeface="Times New Roman" pitchFamily="16" charset="0"/>
              </a:rPr>
              <a:t>e politiche di sistema</a:t>
            </a:r>
            <a:endParaRPr lang="it-IT" sz="3200" dirty="0">
              <a:solidFill>
                <a:srgbClr val="45274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cs typeface="Times New Roman" pitchFamily="16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15616" y="3284984"/>
            <a:ext cx="6870700" cy="703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3560" rIns="0" bIns="43560">
            <a:spAutoFit/>
          </a:bodyPr>
          <a:lstStyle/>
          <a:p>
            <a:pPr algn="ctr">
              <a:spcBef>
                <a:spcPts val="2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cs typeface="Times New Roman" pitchFamily="16" charset="0"/>
              </a:rPr>
              <a:t>Grazie per l’attenzione</a:t>
            </a:r>
            <a:endParaRPr lang="it-IT" sz="40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cs typeface="Times New Roman" pitchFamily="16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67544" y="5157192"/>
            <a:ext cx="8242300" cy="911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3560" rIns="0" bIns="43560">
            <a:spAutoFit/>
          </a:bodyPr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dirty="0">
                <a:solidFill>
                  <a:srgbClr val="4527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Simone Bertini e David </a:t>
            </a:r>
            <a:r>
              <a:rPr lang="it-IT" sz="2400" b="1" dirty="0" err="1">
                <a:solidFill>
                  <a:srgbClr val="4527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6" charset="0"/>
              </a:rPr>
              <a:t>Burgalassi</a:t>
            </a:r>
            <a:endParaRPr lang="it-IT" sz="2400" b="1" dirty="0">
              <a:solidFill>
                <a:srgbClr val="452747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6" charset="0"/>
            </a:endParaRPr>
          </a:p>
          <a:p>
            <a:pPr algn="ctr">
              <a:spcBef>
                <a:spcPts val="12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dirty="0" smtClean="0">
                <a:solidFill>
                  <a:srgbClr val="4527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cs typeface="Times New Roman" pitchFamily="16" charset="0"/>
              </a:rPr>
              <a:t>IRPET</a:t>
            </a:r>
            <a:endParaRPr lang="it-IT" sz="2000" b="1" dirty="0">
              <a:solidFill>
                <a:srgbClr val="45274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6"/>
          <p:cNvGrpSpPr/>
          <p:nvPr/>
        </p:nvGrpSpPr>
        <p:grpSpPr>
          <a:xfrm>
            <a:off x="1907704" y="908720"/>
            <a:ext cx="5001856" cy="5688632"/>
            <a:chOff x="1115616" y="1052736"/>
            <a:chExt cx="4558654" cy="51845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1052736"/>
              <a:ext cx="4558654" cy="5082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>
            <a:xfrm>
              <a:off x="1187624" y="5589240"/>
              <a:ext cx="3384376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1588"/>
            <a:ext cx="9144000" cy="10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7120" tIns="43560" rIns="87120" bIns="43560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Esiste ancora questa Toscana?</a:t>
            </a:r>
            <a:endParaRPr lang="it-IT" sz="38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Gruppo 8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11" name="Picture 6" descr="Irpet_marchio_compl_neg_c"/>
            <p:cNvPicPr>
              <a:picLocks noChangeAspect="1" noChangeArrowheads="1"/>
            </p:cNvPicPr>
            <p:nvPr/>
          </p:nvPicPr>
          <p:blipFill>
            <a:blip r:embed="rId3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1588"/>
            <a:ext cx="9144000" cy="10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7120" tIns="43560" rIns="87120" bIns="43560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Le</a:t>
            </a:r>
            <a:r>
              <a:rPr lang="it-IT" sz="38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interpretazioni</a:t>
            </a:r>
            <a:endParaRPr lang="it-IT" sz="38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2" name="Text Box 2" hidden="1"/>
          <p:cNvSpPr txBox="1">
            <a:spLocks noChangeArrowheads="1"/>
          </p:cNvSpPr>
          <p:nvPr/>
        </p:nvSpPr>
        <p:spPr bwMode="auto">
          <a:xfrm>
            <a:off x="609600" y="993775"/>
            <a:ext cx="777240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27584" y="1124744"/>
            <a:ext cx="7978775" cy="4643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7120" tIns="43560" rIns="87120" bIns="43560">
            <a:spAutoFit/>
          </a:bodyPr>
          <a:lstStyle/>
          <a:p>
            <a:pPr marL="514350" indent="-514350" algn="just">
              <a:spcBef>
                <a:spcPts val="1875"/>
              </a:spcBef>
              <a:buClr>
                <a:srgbClr val="BD007C"/>
              </a:buClr>
              <a:buFont typeface="+mj-lt"/>
              <a:buAutoNum type="alphaU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3000" dirty="0" smtClean="0">
                <a:latin typeface="Calibri" pitchFamily="32" charset="0"/>
                <a:ea typeface="ＭＳ Ｐゴシック" charset="0"/>
                <a:cs typeface="ＭＳ Ｐゴシック" charset="0"/>
              </a:rPr>
              <a:t>IRPET 1975, </a:t>
            </a:r>
            <a:r>
              <a:rPr lang="it-IT" sz="3000" dirty="0" err="1" smtClean="0">
                <a:latin typeface="Calibri" pitchFamily="32" charset="0"/>
                <a:ea typeface="ＭＳ Ｐゴシック" charset="0"/>
                <a:cs typeface="ＭＳ Ｐゴシック" charset="0"/>
              </a:rPr>
              <a:t>Becattini</a:t>
            </a:r>
            <a:r>
              <a:rPr lang="it-IT" sz="3000" dirty="0" smtClean="0">
                <a:latin typeface="Calibri" pitchFamily="32" charset="0"/>
                <a:ea typeface="ＭＳ Ｐゴシック" charset="0"/>
                <a:cs typeface="ＭＳ Ｐゴシック" charset="0"/>
              </a:rPr>
              <a:t>: </a:t>
            </a:r>
            <a:r>
              <a:rPr lang="it-IT" sz="2800" dirty="0" smtClean="0">
                <a:latin typeface="Calibri" pitchFamily="32" charset="0"/>
                <a:ea typeface="ＭＳ Ｐゴシック" charset="0"/>
                <a:cs typeface="ＭＳ Ｐゴシック" charset="0"/>
              </a:rPr>
              <a:t>Le </a:t>
            </a:r>
            <a:r>
              <a:rPr lang="it-IT" sz="2800" dirty="0">
                <a:latin typeface="Calibri" pitchFamily="32" charset="0"/>
                <a:ea typeface="ＭＳ Ｐゴシック" charset="0"/>
                <a:cs typeface="ＭＳ Ｐゴシック" charset="0"/>
              </a:rPr>
              <a:t>aree della </a:t>
            </a:r>
            <a:r>
              <a:rPr lang="it-IT" sz="2800" dirty="0" smtClean="0">
                <a:latin typeface="Calibri" pitchFamily="32" charset="0"/>
                <a:ea typeface="ＭＳ Ｐゴシック" charset="0"/>
                <a:cs typeface="ＭＳ Ｐゴシック" charset="0"/>
              </a:rPr>
              <a:t>Toscana</a:t>
            </a:r>
          </a:p>
          <a:p>
            <a:pPr marL="947738" lvl="1" indent="-514350" algn="just">
              <a:spcBef>
                <a:spcPts val="600"/>
              </a:spcBef>
              <a:buClr>
                <a:srgbClr val="BD007C"/>
              </a:buClr>
              <a:buFont typeface="+mj-lt"/>
              <a:buAutoNum type="alphaU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endParaRPr lang="it-IT" sz="2800" dirty="0">
              <a:latin typeface="Calibri" pitchFamily="32" charset="0"/>
              <a:ea typeface="ＭＳ Ｐゴシック" charset="0"/>
              <a:cs typeface="ＭＳ Ｐゴシック" charset="0"/>
            </a:endParaRPr>
          </a:p>
          <a:p>
            <a:pPr marL="490538" indent="-514350" algn="just">
              <a:spcBef>
                <a:spcPts val="600"/>
              </a:spcBef>
              <a:buClr>
                <a:srgbClr val="BD007C"/>
              </a:buClr>
              <a:buFont typeface="+mj-lt"/>
              <a:buAutoNum type="alphaU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800" dirty="0" smtClean="0">
                <a:latin typeface="Calibri" pitchFamily="32" charset="0"/>
                <a:ea typeface="ＭＳ Ｐゴシック" charset="0"/>
                <a:cs typeface="ＭＳ Ｐゴシック" charset="0"/>
              </a:rPr>
              <a:t>Le aree funzionali: </a:t>
            </a:r>
            <a:r>
              <a:rPr lang="it-IT" sz="2800" dirty="0">
                <a:latin typeface="Calibri" pitchFamily="32" charset="0"/>
                <a:ea typeface="ＭＳ Ｐゴシック" charset="0"/>
                <a:cs typeface="ＭＳ Ｐゴシック" charset="0"/>
              </a:rPr>
              <a:t>I </a:t>
            </a:r>
            <a:r>
              <a:rPr lang="it-IT" sz="2800" dirty="0" smtClean="0">
                <a:latin typeface="Calibri" pitchFamily="32" charset="0"/>
                <a:ea typeface="ＭＳ Ｐゴシック" charset="0"/>
                <a:cs typeface="ＭＳ Ｐゴシック" charset="0"/>
              </a:rPr>
              <a:t>SLL</a:t>
            </a:r>
          </a:p>
          <a:p>
            <a:pPr marL="490538" indent="-514350" algn="just">
              <a:spcBef>
                <a:spcPts val="600"/>
              </a:spcBef>
              <a:buClr>
                <a:srgbClr val="BD007C"/>
              </a:buClr>
              <a:buFont typeface="+mj-lt"/>
              <a:buAutoNum type="alphaU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endParaRPr lang="it-IT" sz="2800" dirty="0" smtClean="0">
              <a:latin typeface="Calibri" pitchFamily="32" charset="0"/>
              <a:ea typeface="ＭＳ Ｐゴシック" charset="0"/>
              <a:cs typeface="ＭＳ Ｐゴシック" charset="0"/>
            </a:endParaRPr>
          </a:p>
          <a:p>
            <a:pPr marL="490538" indent="-514350" algn="just">
              <a:spcBef>
                <a:spcPts val="600"/>
              </a:spcBef>
              <a:buClr>
                <a:srgbClr val="BD007C"/>
              </a:buClr>
              <a:buFont typeface="+mj-lt"/>
              <a:buAutoNum type="alphaU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800" dirty="0" smtClean="0">
                <a:latin typeface="Calibri" pitchFamily="32" charset="0"/>
                <a:ea typeface="ＭＳ Ｐゴシック" charset="0"/>
                <a:cs typeface="ＭＳ Ｐゴシック" charset="0"/>
              </a:rPr>
              <a:t>I sistemi Economici Locali</a:t>
            </a:r>
          </a:p>
          <a:p>
            <a:pPr marL="490538" indent="-514350" algn="just">
              <a:spcBef>
                <a:spcPts val="600"/>
              </a:spcBef>
              <a:buClr>
                <a:srgbClr val="BD007C"/>
              </a:buClr>
              <a:buFont typeface="+mj-lt"/>
              <a:buAutoNum type="alphaU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endParaRPr lang="it-IT" sz="2800" dirty="0" smtClean="0">
              <a:latin typeface="Calibri" pitchFamily="32" charset="0"/>
              <a:ea typeface="ＭＳ Ｐゴシック" charset="0"/>
              <a:cs typeface="ＭＳ Ｐゴシック" charset="0"/>
            </a:endParaRPr>
          </a:p>
          <a:p>
            <a:pPr marL="490538" indent="-514350" algn="just">
              <a:spcBef>
                <a:spcPts val="600"/>
              </a:spcBef>
              <a:buClr>
                <a:srgbClr val="BD007C"/>
              </a:buClr>
              <a:buFont typeface="+mj-lt"/>
              <a:buAutoNum type="alphaU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800" dirty="0" smtClean="0">
                <a:latin typeface="Calibri" pitchFamily="32" charset="0"/>
                <a:ea typeface="ＭＳ Ｐゴシック" charset="0"/>
                <a:cs typeface="ＭＳ Ｐゴシック" charset="0"/>
              </a:rPr>
              <a:t>Le Toscane della Toscana</a:t>
            </a:r>
          </a:p>
          <a:p>
            <a:pPr marL="490538" indent="-514350" algn="just">
              <a:spcBef>
                <a:spcPts val="600"/>
              </a:spcBef>
              <a:buClr>
                <a:srgbClr val="BD007C"/>
              </a:buClr>
              <a:buFont typeface="+mj-lt"/>
              <a:buAutoNum type="alphaU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endParaRPr lang="it-IT" sz="2800" dirty="0" smtClean="0">
              <a:latin typeface="Calibri" pitchFamily="32" charset="0"/>
              <a:ea typeface="ＭＳ Ｐゴシック" charset="0"/>
              <a:cs typeface="ＭＳ Ｐゴシック" charset="0"/>
            </a:endParaRPr>
          </a:p>
          <a:p>
            <a:pPr marL="490538" indent="-514350" algn="just">
              <a:spcBef>
                <a:spcPts val="600"/>
              </a:spcBef>
              <a:buClr>
                <a:srgbClr val="BD007C"/>
              </a:buClr>
              <a:buFont typeface="+mj-lt"/>
              <a:buAutoNum type="alphaU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800" dirty="0" smtClean="0">
                <a:latin typeface="Calibri" pitchFamily="32" charset="0"/>
                <a:ea typeface="ＭＳ Ｐゴシック" charset="0"/>
                <a:cs typeface="ＭＳ Ｐゴシック" charset="0"/>
              </a:rPr>
              <a:t>Oggi ?</a:t>
            </a:r>
            <a:endParaRPr lang="it-IT" sz="3000" dirty="0"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7" name="Picture 6" descr="Irpet_marchio_compl_neg_c"/>
            <p:cNvPicPr>
              <a:picLocks noChangeAspect="1" noChangeArrowheads="1"/>
            </p:cNvPicPr>
            <p:nvPr/>
          </p:nvPicPr>
          <p:blipFill>
            <a:blip r:embed="rId3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0" y="1588"/>
            <a:ext cx="9144000" cy="1112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836712"/>
            <a:ext cx="5535612" cy="559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2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7120" tIns="43560" rIns="87120" bIns="43560">
            <a:spAutoFit/>
          </a:bodyPr>
          <a:lstStyle/>
          <a:p>
            <a:pPr marL="514350" indent="-514350" algn="ctr">
              <a:spcBef>
                <a:spcPts val="1875"/>
              </a:spcBef>
              <a:buClr>
                <a:srgbClr val="BD007C"/>
              </a:buClr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IRPET, 1975. </a:t>
            </a:r>
            <a:r>
              <a:rPr lang="it-IT" sz="38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Becattini</a:t>
            </a:r>
            <a:endParaRPr lang="it-IT" sz="3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7" name="Picture 6" descr="Irpet_marchio_compl_neg_c"/>
            <p:cNvPicPr>
              <a:picLocks noChangeAspect="1" noChangeArrowheads="1"/>
            </p:cNvPicPr>
            <p:nvPr/>
          </p:nvPicPr>
          <p:blipFill>
            <a:blip r:embed="rId4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88295"/>
            <a:ext cx="5268441" cy="599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353779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2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7120" tIns="43560" rIns="87120" bIns="43560">
            <a:spAutoFit/>
          </a:bodyPr>
          <a:lstStyle/>
          <a:p>
            <a:pPr marL="514350" indent="-514350" algn="ctr">
              <a:spcBef>
                <a:spcPts val="1875"/>
              </a:spcBef>
              <a:buClr>
                <a:srgbClr val="BD007C"/>
              </a:buClr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I Sistemi Locali del Lavoro (SLL)</a:t>
            </a:r>
            <a:endParaRPr lang="it-IT" sz="3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8" name="Picture 6" descr="Irpet_marchio_compl_neg_c"/>
            <p:cNvPicPr>
              <a:picLocks noChangeAspect="1" noChangeArrowheads="1"/>
            </p:cNvPicPr>
            <p:nvPr/>
          </p:nvPicPr>
          <p:blipFill>
            <a:blip r:embed="rId4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0" y="1588"/>
            <a:ext cx="9144000" cy="1112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648" t="1217"/>
          <a:stretch>
            <a:fillRect/>
          </a:stretch>
        </p:blipFill>
        <p:spPr bwMode="auto">
          <a:xfrm>
            <a:off x="1547663" y="836712"/>
            <a:ext cx="4930389" cy="54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2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7120" tIns="43560" rIns="87120" bIns="43560">
            <a:spAutoFit/>
          </a:bodyPr>
          <a:lstStyle/>
          <a:p>
            <a:pPr marL="514350" indent="-514350" algn="ctr">
              <a:spcBef>
                <a:spcPts val="1875"/>
              </a:spcBef>
              <a:buClr>
                <a:srgbClr val="BD007C"/>
              </a:buClr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I Sistemi Economici Locali (SEL)</a:t>
            </a:r>
            <a:endParaRPr lang="it-IT" sz="3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7" name="Picture 6" descr="Irpet_marchio_compl_neg_c"/>
            <p:cNvPicPr>
              <a:picLocks noChangeAspect="1" noChangeArrowheads="1"/>
            </p:cNvPicPr>
            <p:nvPr/>
          </p:nvPicPr>
          <p:blipFill>
            <a:blip r:embed="rId4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0" y="22225"/>
            <a:ext cx="9144000" cy="1062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7120" tIns="43560" rIns="87120" bIns="43560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Lo sviluppo locale e le regioni economiche</a:t>
            </a:r>
            <a:endParaRPr lang="it-IT" sz="38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6" name="Text Box 2" hidden="1"/>
          <p:cNvSpPr txBox="1">
            <a:spLocks noChangeArrowheads="1"/>
          </p:cNvSpPr>
          <p:nvPr/>
        </p:nvSpPr>
        <p:spPr bwMode="auto">
          <a:xfrm>
            <a:off x="609600" y="993775"/>
            <a:ext cx="777240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67544" y="2996952"/>
            <a:ext cx="7978775" cy="2793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7120" tIns="43560" rIns="87120" bIns="43560">
            <a:spAutoFit/>
          </a:bodyPr>
          <a:lstStyle/>
          <a:p>
            <a:pPr marL="514350" indent="-514350">
              <a:spcBef>
                <a:spcPts val="1875"/>
              </a:spcBef>
              <a:buClr>
                <a:srgbClr val="BD007C"/>
              </a:buClr>
              <a:buFont typeface="+mj-lt"/>
              <a:buAutoNum type="alphaU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30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Le caratteristiche che consentono di individuare regioni economiche</a:t>
            </a:r>
          </a:p>
          <a:p>
            <a:pPr marL="514350" indent="-514350">
              <a:spcBef>
                <a:spcPts val="2400"/>
              </a:spcBef>
              <a:buClr>
                <a:srgbClr val="BD007C"/>
              </a:buClr>
              <a:buFont typeface="+mj-lt"/>
              <a:buAutoNum type="alphaU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30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L’analisi delle dinamiche di sviluppo dei SL della Toscana</a:t>
            </a:r>
          </a:p>
          <a:p>
            <a:pPr marL="514350" indent="-514350">
              <a:spcBef>
                <a:spcPts val="1875"/>
              </a:spcBef>
              <a:buClr>
                <a:srgbClr val="BD007C"/>
              </a:buClr>
              <a:buFont typeface="+mj-lt"/>
              <a:buAutoNum type="alphaUcPeriod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endParaRPr lang="it-IT" sz="2000" dirty="0">
              <a:solidFill>
                <a:srgbClr val="000000"/>
              </a:solidFill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7544" y="980728"/>
            <a:ext cx="7992888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738" indent="-439738" algn="just">
              <a:spcBef>
                <a:spcPts val="600"/>
              </a:spcBef>
              <a:buClr>
                <a:srgbClr val="BD007C"/>
              </a:buClr>
              <a:buFont typeface="Wingdings" charset="2"/>
              <a:buChar char="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30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La domanda di ricerca</a:t>
            </a:r>
          </a:p>
          <a:p>
            <a:pPr marL="874800" lvl="1" indent="-457200" algn="just">
              <a:spcBef>
                <a:spcPts val="600"/>
              </a:spcBef>
              <a:buClr>
                <a:srgbClr val="BD007C"/>
              </a:buClr>
              <a:buFont typeface="Arial" pitchFamily="34" charset="0"/>
              <a:buChar char="•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400" dirty="0" smtClean="0">
                <a:latin typeface="Calibri" pitchFamily="32" charset="0"/>
                <a:ea typeface="ＭＳ Ｐゴシック" charset="0"/>
                <a:cs typeface="ＭＳ Ｐゴシック" charset="0"/>
              </a:rPr>
              <a:t>Esistono regioni economiche integrate in cui il sistema economico regionale può essere distinto ?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8" name="Picture 6" descr="Irpet_marchio_compl_neg_c"/>
            <p:cNvPicPr>
              <a:picLocks noChangeAspect="1" noChangeArrowheads="1"/>
            </p:cNvPicPr>
            <p:nvPr/>
          </p:nvPicPr>
          <p:blipFill>
            <a:blip r:embed="rId3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0" y="1588"/>
            <a:ext cx="9144000" cy="10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7120" tIns="43560" rIns="87120" bIns="43560"/>
          <a:lstStyle/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  <a:ea typeface="ＭＳ Ｐゴシック" charset="0"/>
                <a:cs typeface="ＭＳ Ｐゴシック" charset="0"/>
              </a:rPr>
              <a:t>A1. Dal punto di vista territoriale</a:t>
            </a:r>
            <a:endParaRPr lang="it-IT" sz="38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Text Box 2" hidden="1"/>
          <p:cNvSpPr txBox="1">
            <a:spLocks noChangeArrowheads="1"/>
          </p:cNvSpPr>
          <p:nvPr/>
        </p:nvSpPr>
        <p:spPr bwMode="auto">
          <a:xfrm>
            <a:off x="609600" y="993775"/>
            <a:ext cx="777240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9552" y="1556792"/>
            <a:ext cx="7978775" cy="38659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7120" tIns="43560" rIns="87120" bIns="43560">
            <a:spAutoFit/>
          </a:bodyPr>
          <a:lstStyle/>
          <a:p>
            <a:pPr marL="439738" indent="-439738" algn="just">
              <a:spcBef>
                <a:spcPts val="1875"/>
              </a:spcBef>
              <a:buClr>
                <a:srgbClr val="BD007C"/>
              </a:buClr>
              <a:buFont typeface="Wingdings" charset="2"/>
              <a:buChar char="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800" dirty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Cambiamenti nell’organizzazione spaziale dello sviluppo economico</a:t>
            </a:r>
          </a:p>
          <a:p>
            <a:pPr marL="439738" indent="-439738" algn="just">
              <a:spcBef>
                <a:spcPts val="1875"/>
              </a:spcBef>
              <a:buClr>
                <a:srgbClr val="BD007C"/>
              </a:buClr>
              <a:buFont typeface="Wingdings" charset="2"/>
              <a:buChar char="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800" dirty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Definizione di sistema locale e dei confini</a:t>
            </a:r>
          </a:p>
          <a:p>
            <a:pPr marL="439738" indent="-439738" algn="just">
              <a:spcBef>
                <a:spcPts val="1875"/>
              </a:spcBef>
              <a:buClr>
                <a:srgbClr val="BD007C"/>
              </a:buClr>
              <a:buFont typeface="Wingdings" charset="2"/>
              <a:buChar char="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800" dirty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Approccio necessariamente funzionale</a:t>
            </a:r>
          </a:p>
          <a:p>
            <a:pPr marL="741363" lvl="1" indent="-284163" algn="just">
              <a:spcBef>
                <a:spcPts val="600"/>
              </a:spcBef>
              <a:buClr>
                <a:srgbClr val="BD007C"/>
              </a:buClr>
              <a:buFont typeface="Arial" pitchFamily="34" charset="0"/>
              <a:buChar char="•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400" dirty="0" err="1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Travel</a:t>
            </a:r>
            <a:r>
              <a:rPr lang="it-IT" sz="2400" dirty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to</a:t>
            </a:r>
            <a:r>
              <a:rPr lang="it-IT" sz="2400" dirty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 work </a:t>
            </a:r>
            <a:r>
              <a:rPr lang="it-IT" sz="2400" dirty="0" err="1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areas</a:t>
            </a:r>
            <a:endParaRPr lang="it-IT" sz="2400" dirty="0">
              <a:solidFill>
                <a:srgbClr val="000000"/>
              </a:solidFill>
              <a:latin typeface="Calibri" pitchFamily="32" charset="0"/>
              <a:ea typeface="ＭＳ Ｐゴシック" charset="0"/>
              <a:cs typeface="ＭＳ Ｐゴシック" charset="0"/>
            </a:endParaRPr>
          </a:p>
          <a:p>
            <a:pPr marL="741363" lvl="1" indent="-284163" algn="just">
              <a:spcBef>
                <a:spcPts val="600"/>
              </a:spcBef>
              <a:buClr>
                <a:srgbClr val="BD007C"/>
              </a:buClr>
              <a:buFont typeface="Arial" pitchFamily="34" charset="0"/>
              <a:buChar char="•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400" dirty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Altri legami economico-spaziali (filiere)</a:t>
            </a:r>
          </a:p>
          <a:p>
            <a:pPr marL="439738" indent="-439738">
              <a:spcBef>
                <a:spcPts val="1875"/>
              </a:spcBef>
              <a:buClr>
                <a:srgbClr val="BD007C"/>
              </a:buClr>
              <a:buFont typeface="Wingdings" charset="2"/>
              <a:buChar char=""/>
              <a:tabLst>
                <a:tab pos="439738" algn="l"/>
                <a:tab pos="1354138" algn="l"/>
                <a:tab pos="2268538" algn="l"/>
                <a:tab pos="3182938" algn="l"/>
                <a:tab pos="4097338" algn="l"/>
                <a:tab pos="5011738" algn="l"/>
                <a:tab pos="5926138" algn="l"/>
                <a:tab pos="6840538" algn="l"/>
                <a:tab pos="7754938" algn="l"/>
                <a:tab pos="8669338" algn="l"/>
                <a:tab pos="9583738" algn="l"/>
                <a:tab pos="10498138" algn="l"/>
              </a:tabLst>
            </a:pPr>
            <a:r>
              <a:rPr lang="it-IT" sz="2800" dirty="0" err="1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SLL…SEL…altro</a:t>
            </a:r>
            <a:r>
              <a:rPr lang="it-IT" sz="2800" dirty="0" smtClean="0">
                <a:solidFill>
                  <a:srgbClr val="000000"/>
                </a:solidFill>
                <a:latin typeface="Calibri" pitchFamily="32" charset="0"/>
                <a:ea typeface="ＭＳ Ｐゴシック" charset="0"/>
                <a:cs typeface="ＭＳ Ｐゴシック" charset="0"/>
              </a:rPr>
              <a:t>?</a:t>
            </a:r>
            <a:endParaRPr lang="it-IT" sz="2800" dirty="0">
              <a:solidFill>
                <a:srgbClr val="000000"/>
              </a:solidFill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6324600"/>
              <a:ext cx="9144000" cy="533400"/>
            </a:xfrm>
            <a:prstGeom prst="rect">
              <a:avLst/>
            </a:prstGeom>
            <a:solidFill>
              <a:srgbClr val="78144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7" name="Picture 6" descr="Irpet_marchio_compl_neg_c"/>
            <p:cNvPicPr>
              <a:picLocks noChangeAspect="1" noChangeArrowheads="1"/>
            </p:cNvPicPr>
            <p:nvPr/>
          </p:nvPicPr>
          <p:blipFill>
            <a:blip r:embed="rId3" cstate="print"/>
            <a:srcRect r="22404"/>
            <a:stretch>
              <a:fillRect/>
            </a:stretch>
          </p:blipFill>
          <p:spPr bwMode="auto">
            <a:xfrm>
              <a:off x="7848600" y="6400800"/>
              <a:ext cx="1055688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715</Words>
  <Application>Microsoft Office PowerPoint</Application>
  <PresentationFormat>Presentazione su schermo (4:3)</PresentationFormat>
  <Paragraphs>127</Paragraphs>
  <Slides>26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Your User Name</cp:lastModifiedBy>
  <cp:revision>57</cp:revision>
  <dcterms:modified xsi:type="dcterms:W3CDTF">2012-10-09T08:02:22Z</dcterms:modified>
</cp:coreProperties>
</file>